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3"/>
  </p:notesMasterIdLst>
  <p:sldIdLst>
    <p:sldId id="256" r:id="rId2"/>
    <p:sldId id="260" r:id="rId3"/>
    <p:sldId id="259" r:id="rId4"/>
    <p:sldId id="268" r:id="rId5"/>
    <p:sldId id="257" r:id="rId6"/>
    <p:sldId id="267" r:id="rId7"/>
    <p:sldId id="266" r:id="rId8"/>
    <p:sldId id="264" r:id="rId9"/>
    <p:sldId id="269" r:id="rId10"/>
    <p:sldId id="261" r:id="rId11"/>
    <p:sldId id="270" r:id="rId12"/>
  </p:sldIdLst>
  <p:sldSz cx="9144000" cy="6858000" type="screen4x3"/>
  <p:notesSz cx="7053263" cy="9356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nch, Becky" initials="FB" lastIdx="1" clrIdx="0">
    <p:extLst>
      <p:ext uri="{19B8F6BF-5375-455C-9EA6-DF929625EA0E}">
        <p15:presenceInfo xmlns:p15="http://schemas.microsoft.com/office/powerpoint/2012/main" userId="S-1-5-21-17632805-3522315033-616601266-27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0" d="100"/>
          <a:sy n="80" d="100"/>
        </p:scale>
        <p:origin x="1387"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9461"/>
          </a:xfrm>
          <a:prstGeom prst="rect">
            <a:avLst/>
          </a:prstGeom>
        </p:spPr>
        <p:txBody>
          <a:bodyPr vert="horz" lIns="93763" tIns="46881" rIns="93763" bIns="46881" rtlCol="0"/>
          <a:lstStyle>
            <a:lvl1pPr algn="l">
              <a:defRPr sz="1200"/>
            </a:lvl1pPr>
          </a:lstStyle>
          <a:p>
            <a:endParaRPr lang="en-US"/>
          </a:p>
        </p:txBody>
      </p:sp>
      <p:sp>
        <p:nvSpPr>
          <p:cNvPr id="3" name="Date Placeholder 2"/>
          <p:cNvSpPr>
            <a:spLocks noGrp="1"/>
          </p:cNvSpPr>
          <p:nvPr>
            <p:ph type="dt" idx="1"/>
          </p:nvPr>
        </p:nvSpPr>
        <p:spPr>
          <a:xfrm>
            <a:off x="3995217" y="0"/>
            <a:ext cx="3056414" cy="469461"/>
          </a:xfrm>
          <a:prstGeom prst="rect">
            <a:avLst/>
          </a:prstGeom>
        </p:spPr>
        <p:txBody>
          <a:bodyPr vert="horz" lIns="93763" tIns="46881" rIns="93763" bIns="46881" rtlCol="0"/>
          <a:lstStyle>
            <a:lvl1pPr algn="r">
              <a:defRPr sz="1200"/>
            </a:lvl1pPr>
          </a:lstStyle>
          <a:p>
            <a:fld id="{1C395AD8-4ACC-442C-933F-E3E3B32FBDE9}" type="datetimeFigureOut">
              <a:rPr lang="en-US" smtClean="0"/>
              <a:t>8/20/2024</a:t>
            </a:fld>
            <a:endParaRPr lang="en-US"/>
          </a:p>
        </p:txBody>
      </p:sp>
      <p:sp>
        <p:nvSpPr>
          <p:cNvPr id="4" name="Slide Image Placeholder 3"/>
          <p:cNvSpPr>
            <a:spLocks noGrp="1" noRot="1" noChangeAspect="1"/>
          </p:cNvSpPr>
          <p:nvPr>
            <p:ph type="sldImg" idx="2"/>
          </p:nvPr>
        </p:nvSpPr>
        <p:spPr>
          <a:xfrm>
            <a:off x="1420813" y="1169988"/>
            <a:ext cx="4211637" cy="3157537"/>
          </a:xfrm>
          <a:prstGeom prst="rect">
            <a:avLst/>
          </a:prstGeom>
          <a:noFill/>
          <a:ln w="12700">
            <a:solidFill>
              <a:prstClr val="black"/>
            </a:solidFill>
          </a:ln>
        </p:spPr>
        <p:txBody>
          <a:bodyPr vert="horz" lIns="93763" tIns="46881" rIns="93763" bIns="46881" rtlCol="0" anchor="ctr"/>
          <a:lstStyle/>
          <a:p>
            <a:endParaRPr lang="en-US"/>
          </a:p>
        </p:txBody>
      </p:sp>
      <p:sp>
        <p:nvSpPr>
          <p:cNvPr id="5" name="Notes Placeholder 4"/>
          <p:cNvSpPr>
            <a:spLocks noGrp="1"/>
          </p:cNvSpPr>
          <p:nvPr>
            <p:ph type="body" sz="quarter" idx="3"/>
          </p:nvPr>
        </p:nvSpPr>
        <p:spPr>
          <a:xfrm>
            <a:off x="705327" y="4502924"/>
            <a:ext cx="5642610" cy="3684210"/>
          </a:xfrm>
          <a:prstGeom prst="rect">
            <a:avLst/>
          </a:prstGeom>
        </p:spPr>
        <p:txBody>
          <a:bodyPr vert="horz" lIns="93763" tIns="46881" rIns="93763" bIns="468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87265"/>
            <a:ext cx="3056414" cy="469460"/>
          </a:xfrm>
          <a:prstGeom prst="rect">
            <a:avLst/>
          </a:prstGeom>
        </p:spPr>
        <p:txBody>
          <a:bodyPr vert="horz" lIns="93763" tIns="46881" rIns="93763" bIns="46881"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87265"/>
            <a:ext cx="3056414" cy="469460"/>
          </a:xfrm>
          <a:prstGeom prst="rect">
            <a:avLst/>
          </a:prstGeom>
        </p:spPr>
        <p:txBody>
          <a:bodyPr vert="horz" lIns="93763" tIns="46881" rIns="93763" bIns="46881" rtlCol="0" anchor="b"/>
          <a:lstStyle>
            <a:lvl1pPr algn="r">
              <a:defRPr sz="1200"/>
            </a:lvl1pPr>
          </a:lstStyle>
          <a:p>
            <a:fld id="{6976893F-861C-4E39-A17C-4133188916D2}" type="slidenum">
              <a:rPr lang="en-US" smtClean="0"/>
              <a:t>‹#›</a:t>
            </a:fld>
            <a:endParaRPr lang="en-US"/>
          </a:p>
        </p:txBody>
      </p:sp>
    </p:spTree>
    <p:extLst>
      <p:ext uri="{BB962C8B-B14F-4D97-AF65-F5344CB8AC3E}">
        <p14:creationId xmlns:p14="http://schemas.microsoft.com/office/powerpoint/2010/main" val="3559598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76893F-861C-4E39-A17C-4133188916D2}" type="slidenum">
              <a:rPr lang="en-US" smtClean="0"/>
              <a:t>1</a:t>
            </a:fld>
            <a:endParaRPr lang="en-US"/>
          </a:p>
        </p:txBody>
      </p:sp>
    </p:spTree>
    <p:extLst>
      <p:ext uri="{BB962C8B-B14F-4D97-AF65-F5344CB8AC3E}">
        <p14:creationId xmlns:p14="http://schemas.microsoft.com/office/powerpoint/2010/main" val="3817263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A1BC5A-CE59-46F8-B8D7-16C2701E1D19}" type="datetime1">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149354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CCBE39-B0CD-4DB9-BB50-024FA5A05776}" type="datetime1">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338374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35CC6E-36FB-4222-8E97-564BD9D7E5AE}" type="datetime1">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3956986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D88F92-D035-4E30-9B46-80F4614435AE}" type="datetime1">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2397986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D27FD2-BFCB-4CA0-ADD6-BCBF1C4F879A}" type="datetime1">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3685396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06726F-465F-43A1-85EC-D8507D762754}" type="datetime1">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2259199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8F5468-73B3-4834-A873-BCD04C02B848}" type="datetime1">
              <a:rPr lang="en-US" smtClean="0"/>
              <a:t>8/20/2024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2287644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B485F1A-96BE-4D60-9F35-1D9E548C2E07}" type="datetime1">
              <a:rPr lang="en-US" smtClean="0"/>
              <a:t>8/20/2024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1481865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925609-CC52-4143-A635-2F4B2DCDDED1}" type="datetime1">
              <a:rPr lang="en-US" smtClean="0"/>
              <a:t>8/20/2024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3789809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BA42B7-0C65-4BCD-8740-F5B5FE365F63}" type="datetime1">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709036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19E7B46-1046-4015-B5A6-7506C1483ECF}" type="datetime1">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D2D6D3-756E-4879-B970-996FBF0640A1}" type="slidenum">
              <a:rPr lang="en-US" smtClean="0"/>
              <a:t>‹#›</a:t>
            </a:fld>
            <a:endParaRPr lang="en-US"/>
          </a:p>
        </p:txBody>
      </p:sp>
    </p:spTree>
    <p:extLst>
      <p:ext uri="{BB962C8B-B14F-4D97-AF65-F5344CB8AC3E}">
        <p14:creationId xmlns:p14="http://schemas.microsoft.com/office/powerpoint/2010/main" val="840922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65331-D5BE-47FF-B0A4-AC1969572E60}" type="datetime1">
              <a:rPr lang="en-US" smtClean="0"/>
              <a:t>8/20/2024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D2D6D3-756E-4879-B970-996FBF0640A1}" type="slidenum">
              <a:rPr lang="en-US" smtClean="0"/>
              <a:t>‹#›</a:t>
            </a:fld>
            <a:endParaRPr lang="en-US"/>
          </a:p>
        </p:txBody>
      </p:sp>
    </p:spTree>
    <p:extLst>
      <p:ext uri="{BB962C8B-B14F-4D97-AF65-F5344CB8AC3E}">
        <p14:creationId xmlns:p14="http://schemas.microsoft.com/office/powerpoint/2010/main" val="3828326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Slide Background">
            <a:extLst>
              <a:ext uri="{FF2B5EF4-FFF2-40B4-BE49-F238E27FC236}">
                <a16:creationId xmlns:a16="http://schemas.microsoft.com/office/drawing/2014/main" id="{649C91A9-84E7-4BF0-9026-62F01380D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3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ctrTitle"/>
          </p:nvPr>
        </p:nvSpPr>
        <p:spPr>
          <a:xfrm>
            <a:off x="412731" y="1984311"/>
            <a:ext cx="3060272" cy="1708242"/>
          </a:xfrm>
        </p:spPr>
        <p:txBody>
          <a:bodyPr vert="horz" lIns="91440" tIns="45720" rIns="91440" bIns="45720" rtlCol="0" anchor="ctr">
            <a:normAutofit/>
          </a:bodyPr>
          <a:lstStyle/>
          <a:p>
            <a:pPr algn="l"/>
            <a:r>
              <a:rPr lang="en-US" sz="3200" kern="1200" dirty="0">
                <a:solidFill>
                  <a:schemeClr val="tx1"/>
                </a:solidFill>
              </a:rPr>
              <a:t>2024/2025 </a:t>
            </a:r>
            <a:br>
              <a:rPr lang="en-US" sz="3200" kern="1200" dirty="0">
                <a:solidFill>
                  <a:schemeClr val="tx1"/>
                </a:solidFill>
              </a:rPr>
            </a:br>
            <a:r>
              <a:rPr lang="en-US" sz="3200" kern="1200" dirty="0">
                <a:solidFill>
                  <a:schemeClr val="tx1"/>
                </a:solidFill>
              </a:rPr>
              <a:t>Youth Art Month Year in Review</a:t>
            </a:r>
          </a:p>
        </p:txBody>
      </p:sp>
      <p:sp>
        <p:nvSpPr>
          <p:cNvPr id="22" name="Rectangle 21">
            <a:extLst>
              <a:ext uri="{FF2B5EF4-FFF2-40B4-BE49-F238E27FC236}">
                <a16:creationId xmlns:a16="http://schemas.microsoft.com/office/drawing/2014/main" id="{9B47378D-AD27-45D0-8C1C-5B1098DCC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7650" y="0"/>
            <a:ext cx="5086349" cy="6858000"/>
          </a:xfrm>
          <a:prstGeom prst="rect">
            <a:avLst/>
          </a:prstGeom>
          <a:solidFill>
            <a:srgbClr val="FFFFFF"/>
          </a:solidFill>
          <a:ln>
            <a:noFill/>
          </a:ln>
          <a:effectLst>
            <a:outerShdw blurRad="177800" dist="215900" dir="8520000" sx="94000" sy="94000" algn="t" rotWithShape="0">
              <a:srgbClr val="000000">
                <a:alpha val="14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close up of a logo&#10;&#10;Description automatically generated">
            <a:extLst>
              <a:ext uri="{FF2B5EF4-FFF2-40B4-BE49-F238E27FC236}">
                <a16:creationId xmlns:a16="http://schemas.microsoft.com/office/drawing/2014/main" id="{F2A09298-3131-175E-6302-692615E20D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2302" y="6155973"/>
            <a:ext cx="1447094" cy="586073"/>
          </a:xfrm>
          <a:prstGeom prst="rect">
            <a:avLst/>
          </a:prstGeom>
        </p:spPr>
      </p:pic>
      <p:sp>
        <p:nvSpPr>
          <p:cNvPr id="3" name="Subtitle 2"/>
          <p:cNvSpPr>
            <a:spLocks noGrp="1"/>
          </p:cNvSpPr>
          <p:nvPr>
            <p:ph type="subTitle" idx="1"/>
          </p:nvPr>
        </p:nvSpPr>
        <p:spPr>
          <a:xfrm>
            <a:off x="4553592" y="853617"/>
            <a:ext cx="4177677" cy="4623452"/>
          </a:xfrm>
        </p:spPr>
        <p:txBody>
          <a:bodyPr vert="horz" lIns="91440" tIns="45720" rIns="91440" bIns="45720" rtlCol="0" anchor="ctr">
            <a:normAutofit fontScale="92500" lnSpcReduction="10000"/>
          </a:bodyPr>
          <a:lstStyle/>
          <a:p>
            <a:pPr algn="l"/>
            <a:r>
              <a:rPr lang="en-US" dirty="0">
                <a:latin typeface="Dolce Vita" panose="02000500000000000000" pitchFamily="2" charset="0"/>
              </a:rPr>
              <a:t>State: </a:t>
            </a:r>
          </a:p>
          <a:p>
            <a:pPr indent="-228600" algn="l">
              <a:buFont typeface="Arial" panose="020B0604020202020204" pitchFamily="34" charset="0"/>
              <a:buChar char="•"/>
            </a:pPr>
            <a:endParaRPr lang="en-US" sz="1700" dirty="0"/>
          </a:p>
          <a:p>
            <a:pPr indent="-228600" algn="l">
              <a:buFont typeface="Arial" panose="020B0604020202020204" pitchFamily="34" charset="0"/>
              <a:buChar char="•"/>
            </a:pPr>
            <a:endParaRPr lang="en-US" sz="1700" dirty="0"/>
          </a:p>
          <a:p>
            <a:pPr indent="-228600" algn="l">
              <a:buFont typeface="Arial" panose="020B0604020202020204" pitchFamily="34" charset="0"/>
              <a:buChar char="•"/>
            </a:pPr>
            <a:endParaRPr lang="en-US" sz="1700" dirty="0"/>
          </a:p>
          <a:p>
            <a:pPr algn="l"/>
            <a:endParaRPr lang="en-US" sz="1700" dirty="0"/>
          </a:p>
          <a:p>
            <a:pPr algn="l"/>
            <a:endParaRPr lang="en-US" sz="1700" dirty="0"/>
          </a:p>
          <a:p>
            <a:pPr algn="l"/>
            <a:endParaRPr lang="en-US" sz="1700" dirty="0"/>
          </a:p>
          <a:p>
            <a:pPr algn="l"/>
            <a:endParaRPr lang="en-US" sz="1700" dirty="0"/>
          </a:p>
          <a:p>
            <a:pPr algn="l"/>
            <a:endParaRPr lang="en-US" sz="1700" dirty="0"/>
          </a:p>
          <a:p>
            <a:pPr algn="l"/>
            <a:endParaRPr lang="en-US" sz="1700" dirty="0"/>
          </a:p>
          <a:p>
            <a:pPr algn="l"/>
            <a:r>
              <a:rPr lang="en-US" sz="1700" dirty="0"/>
              <a:t>Submit report by August 1, 2025 to youthartmonthcfae@gmail.com </a:t>
            </a:r>
          </a:p>
          <a:p>
            <a:pPr algn="l"/>
            <a:endParaRPr lang="en-US" sz="1700" dirty="0"/>
          </a:p>
          <a:p>
            <a:pPr algn="l"/>
            <a:r>
              <a:rPr lang="en-US" sz="1700" dirty="0"/>
              <a:t>Use this format as a general guide for capturing information </a:t>
            </a:r>
          </a:p>
          <a:p>
            <a:pPr algn="l"/>
            <a:endParaRPr lang="en-US" sz="1700" dirty="0"/>
          </a:p>
          <a:p>
            <a:pPr algn="l"/>
            <a:endParaRPr lang="en-US" sz="1700" dirty="0"/>
          </a:p>
        </p:txBody>
      </p:sp>
      <p:sp>
        <p:nvSpPr>
          <p:cNvPr id="4" name="Rectangle 3">
            <a:extLst>
              <a:ext uri="{FF2B5EF4-FFF2-40B4-BE49-F238E27FC236}">
                <a16:creationId xmlns:a16="http://schemas.microsoft.com/office/drawing/2014/main" id="{C5935C0B-39FF-F08B-8B08-D0B1D19CA09D}"/>
              </a:ext>
            </a:extLst>
          </p:cNvPr>
          <p:cNvSpPr/>
          <p:nvPr/>
        </p:nvSpPr>
        <p:spPr>
          <a:xfrm>
            <a:off x="0" y="0"/>
            <a:ext cx="9143998" cy="6858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rgbClr val="333333"/>
                </a:solidFill>
              </a:ln>
            </a:endParaRPr>
          </a:p>
        </p:txBody>
      </p:sp>
      <p:pic>
        <p:nvPicPr>
          <p:cNvPr id="7" name="Picture 6" descr="A logo for a company&#10;&#10;Description automatically generated">
            <a:extLst>
              <a:ext uri="{FF2B5EF4-FFF2-40B4-BE49-F238E27FC236}">
                <a16:creationId xmlns:a16="http://schemas.microsoft.com/office/drawing/2014/main" id="{B11B7426-DBBC-2E13-3933-E2CB51D450D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410623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Program Management/Improvements</a:t>
            </a:r>
          </a:p>
        </p:txBody>
      </p:sp>
      <p:sp>
        <p:nvSpPr>
          <p:cNvPr id="3" name="Content Placeholder 2"/>
          <p:cNvSpPr>
            <a:spLocks noGrp="1"/>
          </p:cNvSpPr>
          <p:nvPr>
            <p:ph idx="1"/>
          </p:nvPr>
        </p:nvSpPr>
        <p:spPr>
          <a:xfrm>
            <a:off x="628650" y="1528058"/>
            <a:ext cx="7886700" cy="4351338"/>
          </a:xfrm>
        </p:spPr>
        <p:txBody>
          <a:bodyPr>
            <a:normAutofit fontScale="85000" lnSpcReduction="20000"/>
          </a:bodyPr>
          <a:lstStyle/>
          <a:p>
            <a:r>
              <a:rPr lang="en-US" sz="1800" dirty="0">
                <a:latin typeface="Arial Narrow" panose="020B0606020202030204" pitchFamily="34" charset="0"/>
              </a:rPr>
              <a:t>List improvements to your Youth Art Month program.  These improvements should focus on new processes, projects, etc. to make your program run more smoothly. Describe how these changes impacted your program.  Limit to 3 pages.</a:t>
            </a:r>
          </a:p>
          <a:p>
            <a:r>
              <a:rPr lang="en-US" sz="1800" dirty="0">
                <a:latin typeface="Arial Narrow" panose="020B0606020202030204" pitchFamily="34" charset="0"/>
              </a:rPr>
              <a:t>Examples include</a:t>
            </a:r>
          </a:p>
          <a:p>
            <a:pPr lvl="1"/>
            <a:r>
              <a:rPr lang="en-US" sz="1600" dirty="0">
                <a:latin typeface="Arial Narrow" panose="020B0606020202030204" pitchFamily="34" charset="0"/>
              </a:rPr>
              <a:t>Surveys</a:t>
            </a:r>
          </a:p>
          <a:p>
            <a:pPr lvl="1">
              <a:lnSpc>
                <a:spcPct val="120000"/>
              </a:lnSpc>
            </a:pPr>
            <a:r>
              <a:rPr lang="en-US" sz="1600" dirty="0">
                <a:latin typeface="Arial Narrow" panose="020B0606020202030204" pitchFamily="34" charset="0"/>
              </a:rPr>
              <a:t>Use of technology for registration, art submissions, surveys, etc. to streamline the process of collecting information across the state  (i.e. Google Forms/Docs, computer-generated proclamations, and endorsements)</a:t>
            </a:r>
          </a:p>
          <a:p>
            <a:pPr lvl="1"/>
            <a:r>
              <a:rPr lang="en-US" sz="1600" dirty="0">
                <a:latin typeface="Arial Narrow" panose="020B0606020202030204" pitchFamily="34" charset="0"/>
              </a:rPr>
              <a:t>Changes to guidelines, submission process, and registration process</a:t>
            </a:r>
          </a:p>
          <a:p>
            <a:pPr lvl="1"/>
            <a:r>
              <a:rPr lang="en-US" sz="1600" dirty="0">
                <a:latin typeface="Arial Narrow" panose="020B0606020202030204" pitchFamily="34" charset="0"/>
              </a:rPr>
              <a:t>Changes in processes to standardize programs between districts and/or regions</a:t>
            </a:r>
          </a:p>
          <a:p>
            <a:pPr lvl="1"/>
            <a:r>
              <a:rPr lang="en-US" sz="1600" dirty="0">
                <a:latin typeface="Arial Narrow" panose="020B0606020202030204" pitchFamily="34" charset="0"/>
              </a:rPr>
              <a:t>Process simplification (i.e. online entry forms, online artwork tracking)</a:t>
            </a:r>
          </a:p>
          <a:p>
            <a:pPr lvl="1"/>
            <a:r>
              <a:rPr lang="en-US" sz="1600" dirty="0">
                <a:latin typeface="Arial Narrow" panose="020B0606020202030204" pitchFamily="34" charset="0"/>
              </a:rPr>
              <a:t>New judging rubrics</a:t>
            </a:r>
          </a:p>
          <a:p>
            <a:pPr lvl="1"/>
            <a:r>
              <a:rPr lang="en-US" sz="1600" dirty="0">
                <a:latin typeface="Arial Narrow" panose="020B0606020202030204" pitchFamily="34" charset="0"/>
              </a:rPr>
              <a:t>New communication tools</a:t>
            </a:r>
          </a:p>
          <a:p>
            <a:pPr lvl="1">
              <a:lnSpc>
                <a:spcPct val="120000"/>
              </a:lnSpc>
            </a:pPr>
            <a:r>
              <a:rPr lang="en-US" sz="1600" dirty="0">
                <a:latin typeface="Arial Narrow" panose="020B0606020202030204" pitchFamily="34" charset="0"/>
              </a:rPr>
              <a:t>Changes to Youth Art Month coordination team (i.e. regional chairs/coordinators; student assistants at State Art Exhibit)</a:t>
            </a:r>
          </a:p>
          <a:p>
            <a:pPr lvl="1"/>
            <a:r>
              <a:rPr lang="en-US" sz="1600" dirty="0">
                <a:latin typeface="Arial Narrow" panose="020B0606020202030204" pitchFamily="34" charset="0"/>
              </a:rPr>
              <a:t>New media tools</a:t>
            </a:r>
          </a:p>
          <a:p>
            <a:pPr lvl="1"/>
            <a:r>
              <a:rPr lang="en-US" sz="1600" dirty="0">
                <a:latin typeface="Arial Narrow" panose="020B0606020202030204" pitchFamily="34" charset="0"/>
              </a:rPr>
              <a:t>Attendance/participation increases in State Art Exhibits</a:t>
            </a:r>
          </a:p>
          <a:p>
            <a:pPr lvl="1"/>
            <a:r>
              <a:rPr lang="en-US" sz="1600" dirty="0">
                <a:latin typeface="Arial Narrow" panose="020B0606020202030204" pitchFamily="34" charset="0"/>
              </a:rPr>
              <a:t>Changes in media/marketing</a:t>
            </a:r>
          </a:p>
          <a:p>
            <a:pPr lvl="1"/>
            <a:r>
              <a:rPr lang="en-US" sz="1600" dirty="0">
                <a:latin typeface="Arial Narrow" panose="020B0606020202030204" pitchFamily="34" charset="0"/>
              </a:rPr>
              <a:t>New and/or updated state awards</a:t>
            </a:r>
          </a:p>
          <a:p>
            <a:pPr marL="457200" lvl="1" indent="0">
              <a:buNone/>
            </a:pPr>
            <a:endParaRPr lang="en-US" sz="1600" dirty="0">
              <a:latin typeface="Arial Narrow" panose="020B0606020202030204" pitchFamily="34" charset="0"/>
            </a:endParaRPr>
          </a:p>
          <a:p>
            <a:pPr lvl="1"/>
            <a:endParaRPr lang="en-US" sz="1600" dirty="0">
              <a:latin typeface="Arial Narrow" panose="020B0606020202030204" pitchFamily="34" charset="0"/>
            </a:endParaRPr>
          </a:p>
          <a:p>
            <a:pPr lvl="1"/>
            <a:endParaRPr lang="en-US" dirty="0">
              <a:latin typeface="Futura-CondensedLight-Thin" pitchFamily="2" charset="0"/>
            </a:endParaRPr>
          </a:p>
          <a:p>
            <a:pPr lvl="1"/>
            <a:endParaRPr lang="en-US" dirty="0">
              <a:latin typeface="Futura-CondensedLight-Thin" pitchFamily="2" charset="0"/>
            </a:endParaRPr>
          </a:p>
        </p:txBody>
      </p:sp>
      <p:pic>
        <p:nvPicPr>
          <p:cNvPr id="5" name="Picture 4" descr="A logo for a company&#10;&#10;Description automatically generated">
            <a:extLst>
              <a:ext uri="{FF2B5EF4-FFF2-40B4-BE49-F238E27FC236}">
                <a16:creationId xmlns:a16="http://schemas.microsoft.com/office/drawing/2014/main" id="{D97AEBCC-EF21-7B0D-870C-F178C5E585A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182646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Electronic Program Management</a:t>
            </a:r>
          </a:p>
        </p:txBody>
      </p:sp>
      <p:sp>
        <p:nvSpPr>
          <p:cNvPr id="3" name="Content Placeholder 2"/>
          <p:cNvSpPr>
            <a:spLocks noGrp="1"/>
          </p:cNvSpPr>
          <p:nvPr>
            <p:ph idx="1"/>
          </p:nvPr>
        </p:nvSpPr>
        <p:spPr>
          <a:xfrm>
            <a:off x="628650" y="1475031"/>
            <a:ext cx="7886700" cy="353769"/>
          </a:xfrm>
        </p:spPr>
        <p:txBody>
          <a:bodyPr>
            <a:normAutofit/>
          </a:bodyPr>
          <a:lstStyle/>
          <a:p>
            <a:r>
              <a:rPr lang="en-US" sz="1800" dirty="0">
                <a:latin typeface="Arial Narrow" panose="020B0606020202030204" pitchFamily="34" charset="0"/>
              </a:rPr>
              <a:t>Please indicate which items were in place in 2024/2025</a:t>
            </a: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pPr marL="0" indent="0">
              <a:buNone/>
            </a:pPr>
            <a:endParaRPr lang="en-US" sz="1800" dirty="0">
              <a:latin typeface="Arial Narrow" panose="020B0606020202030204" pitchFamily="34" charset="0"/>
            </a:endParaRPr>
          </a:p>
          <a:p>
            <a:pPr lvl="1"/>
            <a:endParaRPr lang="en-US" sz="1600" dirty="0">
              <a:latin typeface="Futura-CondensedLight-Thin"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653866917"/>
              </p:ext>
            </p:extLst>
          </p:nvPr>
        </p:nvGraphicFramePr>
        <p:xfrm>
          <a:off x="899272" y="1855063"/>
          <a:ext cx="7345456" cy="3982554"/>
        </p:xfrm>
        <a:graphic>
          <a:graphicData uri="http://schemas.openxmlformats.org/drawingml/2006/table">
            <a:tbl>
              <a:tblPr firstRow="1" bandRow="1">
                <a:tableStyleId>{5C22544A-7EE6-4342-B048-85BDC9FD1C3A}</a:tableStyleId>
              </a:tblPr>
              <a:tblGrid>
                <a:gridCol w="4761940">
                  <a:extLst>
                    <a:ext uri="{9D8B030D-6E8A-4147-A177-3AD203B41FA5}">
                      <a16:colId xmlns:a16="http://schemas.microsoft.com/office/drawing/2014/main" val="20000"/>
                    </a:ext>
                  </a:extLst>
                </a:gridCol>
                <a:gridCol w="1048870">
                  <a:extLst>
                    <a:ext uri="{9D8B030D-6E8A-4147-A177-3AD203B41FA5}">
                      <a16:colId xmlns:a16="http://schemas.microsoft.com/office/drawing/2014/main" val="20001"/>
                    </a:ext>
                  </a:extLst>
                </a:gridCol>
                <a:gridCol w="1534646">
                  <a:extLst>
                    <a:ext uri="{9D8B030D-6E8A-4147-A177-3AD203B41FA5}">
                      <a16:colId xmlns:a16="http://schemas.microsoft.com/office/drawing/2014/main" val="20002"/>
                    </a:ext>
                  </a:extLst>
                </a:gridCol>
              </a:tblGrid>
              <a:tr h="514908">
                <a:tc>
                  <a:txBody>
                    <a:bodyPr/>
                    <a:lstStyle/>
                    <a:p>
                      <a:pPr algn="ctr"/>
                      <a:endParaRPr lang="en-US" sz="1100" dirty="0"/>
                    </a:p>
                  </a:txBody>
                  <a:tcPr/>
                </a:tc>
                <a:tc>
                  <a:txBody>
                    <a:bodyPr/>
                    <a:lstStyle/>
                    <a:p>
                      <a:pPr algn="ctr"/>
                      <a:r>
                        <a:rPr lang="en-US" sz="1100" dirty="0"/>
                        <a:t>Note</a:t>
                      </a:r>
                      <a:r>
                        <a:rPr lang="en-US" sz="1100" baseline="0" dirty="0"/>
                        <a:t> Here with an X</a:t>
                      </a:r>
                      <a:endParaRPr lang="en-US" sz="1100" dirty="0"/>
                    </a:p>
                  </a:txBody>
                  <a:tcPr/>
                </a:tc>
                <a:tc>
                  <a:txBody>
                    <a:bodyPr/>
                    <a:lstStyle/>
                    <a:p>
                      <a:pPr algn="ctr"/>
                      <a:r>
                        <a:rPr lang="en-US" sz="1100" dirty="0"/>
                        <a:t>Year Implemented</a:t>
                      </a:r>
                    </a:p>
                  </a:txBody>
                  <a:tcPr/>
                </a:tc>
                <a:extLst>
                  <a:ext uri="{0D108BD9-81ED-4DB2-BD59-A6C34878D82A}">
                    <a16:rowId xmlns:a16="http://schemas.microsoft.com/office/drawing/2014/main" val="10000"/>
                  </a:ext>
                </a:extLst>
              </a:tr>
              <a:tr h="385294">
                <a:tc>
                  <a:txBody>
                    <a:bodyPr/>
                    <a:lstStyle/>
                    <a:p>
                      <a:r>
                        <a:rPr lang="en-US" sz="1100" dirty="0"/>
                        <a:t>Electronic Flag Submission/Entry</a:t>
                      </a:r>
                      <a:r>
                        <a:rPr lang="en-US" sz="1100" baseline="0" dirty="0"/>
                        <a:t> for Flag Contest</a:t>
                      </a:r>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1"/>
                  </a:ext>
                </a:extLst>
              </a:tr>
              <a:tr h="385294">
                <a:tc>
                  <a:txBody>
                    <a:bodyPr/>
                    <a:lstStyle/>
                    <a:p>
                      <a:r>
                        <a:rPr lang="en-US" sz="1100" dirty="0"/>
                        <a:t>Electronic</a:t>
                      </a:r>
                      <a:r>
                        <a:rPr lang="en-US" sz="1100" baseline="0" dirty="0"/>
                        <a:t> Art Submission/Entry for Exhibits</a:t>
                      </a:r>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2"/>
                  </a:ext>
                </a:extLst>
              </a:tr>
              <a:tr h="385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Electronic Submission</a:t>
                      </a:r>
                      <a:r>
                        <a:rPr lang="en-US" sz="1100" baseline="0" dirty="0"/>
                        <a:t> of Student Permission/Release Form</a:t>
                      </a:r>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3"/>
                  </a:ext>
                </a:extLst>
              </a:tr>
              <a:tr h="385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On-Line Survey/Reporting System to Track Youth Art Month Events and</a:t>
                      </a:r>
                      <a:r>
                        <a:rPr lang="en-US" sz="1100" baseline="0" dirty="0"/>
                        <a:t> Exhibits</a:t>
                      </a:r>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4"/>
                  </a:ext>
                </a:extLst>
              </a:tr>
              <a:tr h="385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Electronic Judging</a:t>
                      </a:r>
                      <a:r>
                        <a:rPr lang="en-US" sz="1100" baseline="0" dirty="0"/>
                        <a:t> of</a:t>
                      </a:r>
                      <a:r>
                        <a:rPr lang="en-US" sz="1100" dirty="0"/>
                        <a:t> Flag Entries on Google Docs</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5"/>
                  </a:ext>
                </a:extLst>
              </a:tr>
              <a:tr h="385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Provide</a:t>
                      </a:r>
                      <a:r>
                        <a:rPr lang="en-US" sz="1100" baseline="0" dirty="0"/>
                        <a:t> Teachers with Lesson Plan for Flag Contest</a:t>
                      </a:r>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6"/>
                  </a:ext>
                </a:extLst>
              </a:tr>
              <a:tr h="385294">
                <a:tc>
                  <a:txBody>
                    <a:bodyPr/>
                    <a:lstStyle/>
                    <a:p>
                      <a:r>
                        <a:rPr lang="en-US" sz="1100" dirty="0"/>
                        <a:t>Provide Teachers with all forms/documents for Youth Art Month</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7"/>
                  </a:ext>
                </a:extLst>
              </a:tr>
              <a:tr h="385294">
                <a:tc>
                  <a:txBody>
                    <a:bodyPr/>
                    <a:lstStyle/>
                    <a:p>
                      <a:r>
                        <a:rPr lang="en-US" sz="1100" dirty="0"/>
                        <a:t>Digital Endorsement Forms using Google</a:t>
                      </a:r>
                      <a:r>
                        <a:rPr lang="en-US" sz="1100" baseline="0" dirty="0"/>
                        <a:t> Survey</a:t>
                      </a:r>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8"/>
                  </a:ext>
                </a:extLst>
              </a:tr>
              <a:tr h="385294">
                <a:tc>
                  <a:txBody>
                    <a:bodyPr/>
                    <a:lstStyle/>
                    <a:p>
                      <a:r>
                        <a:rPr lang="en-US" sz="1100" dirty="0"/>
                        <a:t>Other :</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631547922"/>
                  </a:ext>
                </a:extLst>
              </a:tr>
            </a:tbl>
          </a:graphicData>
        </a:graphic>
      </p:graphicFrame>
      <p:pic>
        <p:nvPicPr>
          <p:cNvPr id="6" name="Picture 5" descr="A logo for a company&#10;&#10;Description automatically generated">
            <a:extLst>
              <a:ext uri="{FF2B5EF4-FFF2-40B4-BE49-F238E27FC236}">
                <a16:creationId xmlns:a16="http://schemas.microsoft.com/office/drawing/2014/main" id="{DBF55C8B-32AE-9334-FD05-19BDE076522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3768096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Participation</a:t>
            </a:r>
          </a:p>
        </p:txBody>
      </p:sp>
      <p:graphicFrame>
        <p:nvGraphicFramePr>
          <p:cNvPr id="4" name="Table 3"/>
          <p:cNvGraphicFramePr>
            <a:graphicFrameLocks noGrp="1"/>
          </p:cNvGraphicFramePr>
          <p:nvPr>
            <p:extLst>
              <p:ext uri="{D42A27DB-BD31-4B8C-83A1-F6EECF244321}">
                <p14:modId xmlns:p14="http://schemas.microsoft.com/office/powerpoint/2010/main" val="3529923030"/>
              </p:ext>
            </p:extLst>
          </p:nvPr>
        </p:nvGraphicFramePr>
        <p:xfrm>
          <a:off x="847162" y="1406565"/>
          <a:ext cx="7668188" cy="4284288"/>
        </p:xfrm>
        <a:graphic>
          <a:graphicData uri="http://schemas.openxmlformats.org/drawingml/2006/table">
            <a:tbl>
              <a:tblPr firstRow="1" bandRow="1">
                <a:tableStyleId>{5C22544A-7EE6-4342-B048-85BDC9FD1C3A}</a:tableStyleId>
              </a:tblPr>
              <a:tblGrid>
                <a:gridCol w="5097186">
                  <a:extLst>
                    <a:ext uri="{9D8B030D-6E8A-4147-A177-3AD203B41FA5}">
                      <a16:colId xmlns:a16="http://schemas.microsoft.com/office/drawing/2014/main" val="20000"/>
                    </a:ext>
                  </a:extLst>
                </a:gridCol>
                <a:gridCol w="1285501">
                  <a:extLst>
                    <a:ext uri="{9D8B030D-6E8A-4147-A177-3AD203B41FA5}">
                      <a16:colId xmlns:a16="http://schemas.microsoft.com/office/drawing/2014/main" val="20001"/>
                    </a:ext>
                  </a:extLst>
                </a:gridCol>
                <a:gridCol w="1285501">
                  <a:extLst>
                    <a:ext uri="{9D8B030D-6E8A-4147-A177-3AD203B41FA5}">
                      <a16:colId xmlns:a16="http://schemas.microsoft.com/office/drawing/2014/main" val="20002"/>
                    </a:ext>
                  </a:extLst>
                </a:gridCol>
              </a:tblGrid>
              <a:tr h="282307">
                <a:tc>
                  <a:txBody>
                    <a:bodyPr/>
                    <a:lstStyle/>
                    <a:p>
                      <a:pPr algn="ctr"/>
                      <a:endParaRPr lang="en-US" sz="1100" dirty="0"/>
                    </a:p>
                  </a:txBody>
                  <a:tcPr/>
                </a:tc>
                <a:tc>
                  <a:txBody>
                    <a:bodyPr/>
                    <a:lstStyle/>
                    <a:p>
                      <a:pPr algn="ctr"/>
                      <a:r>
                        <a:rPr lang="en-US" sz="1100" dirty="0"/>
                        <a:t>2025</a:t>
                      </a:r>
                    </a:p>
                  </a:txBody>
                  <a:tcPr/>
                </a:tc>
                <a:tc>
                  <a:txBody>
                    <a:bodyPr/>
                    <a:lstStyle/>
                    <a:p>
                      <a:pPr algn="ctr"/>
                      <a:r>
                        <a:rPr lang="en-US" sz="1100" dirty="0"/>
                        <a:t>2024</a:t>
                      </a:r>
                    </a:p>
                  </a:txBody>
                  <a:tcPr/>
                </a:tc>
                <a:extLst>
                  <a:ext uri="{0D108BD9-81ED-4DB2-BD59-A6C34878D82A}">
                    <a16:rowId xmlns:a16="http://schemas.microsoft.com/office/drawing/2014/main" val="10000"/>
                  </a:ext>
                </a:extLst>
              </a:tr>
              <a:tr h="292396">
                <a:tc>
                  <a:txBody>
                    <a:bodyPr/>
                    <a:lstStyle/>
                    <a:p>
                      <a:pPr algn="l"/>
                      <a:r>
                        <a:rPr lang="en-US" sz="1100" dirty="0"/>
                        <a:t>1.  # of Students in Public Schools in</a:t>
                      </a:r>
                      <a:r>
                        <a:rPr lang="en-US" sz="1100" baseline="0" dirty="0"/>
                        <a:t> your state</a:t>
                      </a:r>
                      <a:endParaRPr lang="en-US" sz="1100" dirty="0"/>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01"/>
                  </a:ext>
                </a:extLst>
              </a:tr>
              <a:tr h="292396">
                <a:tc>
                  <a:txBody>
                    <a:bodyPr/>
                    <a:lstStyle/>
                    <a:p>
                      <a:pPr algn="l"/>
                      <a:r>
                        <a:rPr lang="en-US" sz="1100" dirty="0"/>
                        <a:t>2.  # of Students in Private Schools in your state</a:t>
                      </a:r>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02"/>
                  </a:ext>
                </a:extLst>
              </a:tr>
              <a:tr h="292396">
                <a:tc>
                  <a:txBody>
                    <a:bodyPr/>
                    <a:lstStyle/>
                    <a:p>
                      <a:pPr algn="l"/>
                      <a:r>
                        <a:rPr lang="en-US" sz="1100" dirty="0"/>
                        <a:t>     Total</a:t>
                      </a:r>
                      <a:r>
                        <a:rPr lang="en-US" sz="1100" baseline="0" dirty="0"/>
                        <a:t> # of Students in your state</a:t>
                      </a:r>
                      <a:endParaRPr lang="en-US" sz="1100" dirty="0"/>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03"/>
                  </a:ext>
                </a:extLst>
              </a:tr>
              <a:tr h="292396">
                <a:tc>
                  <a:txBody>
                    <a:bodyPr/>
                    <a:lstStyle/>
                    <a:p>
                      <a:pPr algn="l"/>
                      <a:r>
                        <a:rPr lang="en-US" sz="1100" dirty="0"/>
                        <a:t>3.  # of Total Art Teachers in your state</a:t>
                      </a:r>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04"/>
                  </a:ext>
                </a:extLst>
              </a:tr>
              <a:tr h="292396">
                <a:tc>
                  <a:txBody>
                    <a:bodyPr/>
                    <a:lstStyle/>
                    <a:p>
                      <a:pPr algn="l"/>
                      <a:r>
                        <a:rPr lang="en-US" sz="1100" dirty="0"/>
                        <a:t>4.  # of State</a:t>
                      </a:r>
                      <a:r>
                        <a:rPr lang="en-US" sz="1100" baseline="0" dirty="0"/>
                        <a:t> Art Ed Association Member Art Teachers</a:t>
                      </a:r>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05"/>
                  </a:ext>
                </a:extLst>
              </a:tr>
              <a:tr h="299263">
                <a:tc>
                  <a:txBody>
                    <a:bodyPr/>
                    <a:lstStyle/>
                    <a:p>
                      <a:pPr algn="l"/>
                      <a:r>
                        <a:rPr lang="en-US" sz="1100" dirty="0"/>
                        <a:t>5.  # of Art Teachers Submitting Flag Design Contest Entries</a:t>
                      </a:r>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06"/>
                  </a:ext>
                </a:extLst>
              </a:tr>
              <a:tr h="341956">
                <a:tc>
                  <a:txBody>
                    <a:bodyPr/>
                    <a:lstStyle/>
                    <a:p>
                      <a:pPr algn="l"/>
                      <a:r>
                        <a:rPr lang="en-US" sz="1100" dirty="0"/>
                        <a:t>Of the total in 5 above, list the # of State Art Ed Association Member Art Teachers Submitting Flag Design Contest Entries</a:t>
                      </a:r>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07"/>
                  </a:ext>
                </a:extLst>
              </a:tr>
              <a:tr h="282307">
                <a:tc>
                  <a:txBody>
                    <a:bodyPr/>
                    <a:lstStyle/>
                    <a:p>
                      <a:pPr algn="l"/>
                      <a:r>
                        <a:rPr lang="en-US" sz="1100" dirty="0"/>
                        <a:t>6.  #</a:t>
                      </a:r>
                      <a:r>
                        <a:rPr lang="en-US" sz="1100" baseline="0" dirty="0"/>
                        <a:t> of Students from all schools in your state participating in Flag Contest</a:t>
                      </a:r>
                      <a:endParaRPr lang="en-US" sz="1100" dirty="0"/>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08"/>
                  </a:ext>
                </a:extLst>
              </a:tr>
              <a:tr h="309363">
                <a:tc>
                  <a:txBody>
                    <a:bodyPr/>
                    <a:lstStyle/>
                    <a:p>
                      <a:pPr algn="l"/>
                      <a:r>
                        <a:rPr lang="en-US" sz="1100" dirty="0"/>
                        <a:t>7.  # of Students from all schools in your state participating in Art Exhibits/Events</a:t>
                      </a:r>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09"/>
                  </a:ext>
                </a:extLst>
              </a:tr>
              <a:tr h="292396">
                <a:tc>
                  <a:txBody>
                    <a:bodyPr/>
                    <a:lstStyle/>
                    <a:p>
                      <a:pPr algn="l"/>
                      <a:r>
                        <a:rPr lang="en-US" sz="1100" dirty="0"/>
                        <a:t>8.  Total # of Art</a:t>
                      </a:r>
                      <a:r>
                        <a:rPr lang="en-US" sz="1100" baseline="0" dirty="0"/>
                        <a:t> Exhibits/Events Reported Across the State</a:t>
                      </a:r>
                      <a:endParaRPr lang="en-US" sz="1100" dirty="0"/>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10"/>
                  </a:ext>
                </a:extLst>
              </a:tr>
              <a:tr h="4649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Does your state require membership in state art </a:t>
                      </a:r>
                      <a:r>
                        <a:rPr lang="en-US" sz="1100" dirty="0" err="1"/>
                        <a:t>ed</a:t>
                      </a:r>
                      <a:r>
                        <a:rPr lang="en-US" sz="1100" dirty="0"/>
                        <a:t> association for teacher participation in Youth Art Month Flag Design Contest?</a:t>
                      </a:r>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11"/>
                  </a:ext>
                </a:extLst>
              </a:tr>
              <a:tr h="4649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Does your state require membership in state art </a:t>
                      </a:r>
                      <a:r>
                        <a:rPr lang="en-US" sz="1100" dirty="0" err="1"/>
                        <a:t>ed</a:t>
                      </a:r>
                      <a:r>
                        <a:rPr lang="en-US" sz="1100" dirty="0"/>
                        <a:t> association for teacher participation in Artwork Exhibits?</a:t>
                      </a:r>
                    </a:p>
                  </a:txBody>
                  <a:tcPr anchor="ctr"/>
                </a:tc>
                <a:tc>
                  <a:txBody>
                    <a:bodyPr/>
                    <a:lstStyle/>
                    <a:p>
                      <a:pPr algn="ctr"/>
                      <a:endParaRPr lang="en-US" sz="1100" dirty="0"/>
                    </a:p>
                  </a:txBody>
                  <a:tcPr/>
                </a:tc>
                <a:tc>
                  <a:txBody>
                    <a:bodyPr/>
                    <a:lstStyle/>
                    <a:p>
                      <a:pPr algn="ctr"/>
                      <a:endParaRPr lang="en-US" sz="1100" dirty="0"/>
                    </a:p>
                  </a:txBody>
                  <a:tcPr/>
                </a:tc>
                <a:extLst>
                  <a:ext uri="{0D108BD9-81ED-4DB2-BD59-A6C34878D82A}">
                    <a16:rowId xmlns:a16="http://schemas.microsoft.com/office/drawing/2014/main" val="10012"/>
                  </a:ext>
                </a:extLst>
              </a:tr>
            </a:tbl>
          </a:graphicData>
        </a:graphic>
      </p:graphicFrame>
      <p:pic>
        <p:nvPicPr>
          <p:cNvPr id="5" name="Picture 4" descr="A logo for a company&#10;&#10;Description automatically generated">
            <a:extLst>
              <a:ext uri="{FF2B5EF4-FFF2-40B4-BE49-F238E27FC236}">
                <a16:creationId xmlns:a16="http://schemas.microsoft.com/office/drawing/2014/main" id="{ADC4F566-CA3E-DCEA-E4F0-E3791941ADC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1213655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Funding/Sponsorship</a:t>
            </a:r>
          </a:p>
        </p:txBody>
      </p:sp>
      <p:sp>
        <p:nvSpPr>
          <p:cNvPr id="5" name="Content Placeholder 2"/>
          <p:cNvSpPr>
            <a:spLocks noGrp="1"/>
          </p:cNvSpPr>
          <p:nvPr>
            <p:ph idx="1"/>
          </p:nvPr>
        </p:nvSpPr>
        <p:spPr>
          <a:xfrm>
            <a:off x="628650" y="1421748"/>
            <a:ext cx="7886700" cy="3484864"/>
          </a:xfrm>
        </p:spPr>
        <p:txBody>
          <a:bodyPr>
            <a:normAutofit/>
          </a:bodyPr>
          <a:lstStyle/>
          <a:p>
            <a:r>
              <a:rPr lang="en-US" sz="1400" dirty="0">
                <a:latin typeface="Arial Narrow" panose="020B0606020202030204" pitchFamily="34" charset="0"/>
              </a:rPr>
              <a:t>Provide a brief summary of budget and outgoing expenditures</a:t>
            </a:r>
          </a:p>
          <a:p>
            <a:endParaRPr lang="en-US" sz="16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pPr lvl="1"/>
            <a:endParaRPr lang="en-US" sz="1600" dirty="0">
              <a:latin typeface="Arial Narrow" panose="020B0606020202030204" pitchFamily="34" charset="0"/>
            </a:endParaRPr>
          </a:p>
          <a:p>
            <a:pPr marL="0" indent="0">
              <a:buNone/>
            </a:pPr>
            <a:endParaRPr lang="en-US" sz="16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600" dirty="0">
              <a:latin typeface="Arial Narrow" panose="020B0606020202030204" pitchFamily="34" charset="0"/>
            </a:endParaRPr>
          </a:p>
          <a:p>
            <a:endParaRPr lang="en-US" sz="1600" dirty="0">
              <a:latin typeface="Arial Narrow" panose="020B0606020202030204" pitchFamily="34" charset="0"/>
            </a:endParaRPr>
          </a:p>
          <a:p>
            <a:pPr marL="457200" lvl="1" indent="0">
              <a:buNone/>
            </a:pPr>
            <a:endParaRPr lang="en-US" sz="2000" dirty="0">
              <a:latin typeface="Futura-CondensedLight-Thin" pitchFamily="2" charset="0"/>
            </a:endParaRPr>
          </a:p>
          <a:p>
            <a:pPr lvl="1"/>
            <a:endParaRPr lang="en-US" sz="2000" dirty="0">
              <a:latin typeface="Futura-CondensedLight-Thin" pitchFamily="2" charset="0"/>
            </a:endParaRPr>
          </a:p>
          <a:p>
            <a:pPr lvl="1"/>
            <a:endParaRPr lang="en-US" sz="2000" dirty="0">
              <a:latin typeface="Futura-CondensedLight-Thin" pitchFamily="2" charset="0"/>
            </a:endParaRPr>
          </a:p>
          <a:p>
            <a:pPr marL="457200" lvl="1" indent="0">
              <a:buNone/>
            </a:pPr>
            <a:endParaRPr lang="en-US" dirty="0">
              <a:latin typeface="Futura-CondensedLight-Thin" pitchFamily="2"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771992961"/>
              </p:ext>
            </p:extLst>
          </p:nvPr>
        </p:nvGraphicFramePr>
        <p:xfrm>
          <a:off x="2919070" y="1814992"/>
          <a:ext cx="3305860" cy="4480560"/>
        </p:xfrm>
        <a:graphic>
          <a:graphicData uri="http://schemas.openxmlformats.org/drawingml/2006/table">
            <a:tbl>
              <a:tblPr firstRow="1" bandRow="1">
                <a:tableStyleId>{5C22544A-7EE6-4342-B048-85BDC9FD1C3A}</a:tableStyleId>
              </a:tblPr>
              <a:tblGrid>
                <a:gridCol w="1277637">
                  <a:extLst>
                    <a:ext uri="{9D8B030D-6E8A-4147-A177-3AD203B41FA5}">
                      <a16:colId xmlns:a16="http://schemas.microsoft.com/office/drawing/2014/main" val="20000"/>
                    </a:ext>
                  </a:extLst>
                </a:gridCol>
                <a:gridCol w="1043485">
                  <a:extLst>
                    <a:ext uri="{9D8B030D-6E8A-4147-A177-3AD203B41FA5}">
                      <a16:colId xmlns:a16="http://schemas.microsoft.com/office/drawing/2014/main" val="20001"/>
                    </a:ext>
                  </a:extLst>
                </a:gridCol>
                <a:gridCol w="984738">
                  <a:extLst>
                    <a:ext uri="{9D8B030D-6E8A-4147-A177-3AD203B41FA5}">
                      <a16:colId xmlns:a16="http://schemas.microsoft.com/office/drawing/2014/main" val="20002"/>
                    </a:ext>
                  </a:extLst>
                </a:gridCol>
              </a:tblGrid>
              <a:tr h="0">
                <a:tc>
                  <a:txBody>
                    <a:bodyPr/>
                    <a:lstStyle/>
                    <a:p>
                      <a:pPr algn="ctr"/>
                      <a:r>
                        <a:rPr lang="en-US" sz="1400" dirty="0">
                          <a:latin typeface="Arial Narrow" panose="020B0606020202030204" pitchFamily="34" charset="0"/>
                        </a:rPr>
                        <a:t>Budget Item</a:t>
                      </a:r>
                    </a:p>
                  </a:txBody>
                  <a:tcPr/>
                </a:tc>
                <a:tc>
                  <a:txBody>
                    <a:bodyPr/>
                    <a:lstStyle/>
                    <a:p>
                      <a:pPr algn="ctr"/>
                      <a:r>
                        <a:rPr lang="en-US" sz="1400" dirty="0">
                          <a:latin typeface="Arial Narrow" panose="020B0606020202030204" pitchFamily="34" charset="0"/>
                        </a:rPr>
                        <a:t>2024/2025</a:t>
                      </a:r>
                    </a:p>
                    <a:p>
                      <a:pPr algn="ctr"/>
                      <a:r>
                        <a:rPr lang="en-US" sz="1400" baseline="0" dirty="0">
                          <a:latin typeface="Arial Narrow" panose="020B0606020202030204" pitchFamily="34" charset="0"/>
                        </a:rPr>
                        <a:t>Budget</a:t>
                      </a:r>
                      <a:endParaRPr lang="en-US" sz="1400" dirty="0">
                        <a:latin typeface="Arial Narrow" panose="020B0606020202030204" pitchFamily="34" charset="0"/>
                      </a:endParaRPr>
                    </a:p>
                  </a:txBody>
                  <a:tcPr/>
                </a:tc>
                <a:tc>
                  <a:txBody>
                    <a:bodyPr/>
                    <a:lstStyle/>
                    <a:p>
                      <a:pPr algn="ctr"/>
                      <a:r>
                        <a:rPr lang="en-US" sz="1400" dirty="0">
                          <a:latin typeface="Arial Narrow" panose="020B0606020202030204" pitchFamily="34" charset="0"/>
                        </a:rPr>
                        <a:t>2024/2025</a:t>
                      </a:r>
                    </a:p>
                    <a:p>
                      <a:pPr algn="ctr"/>
                      <a:r>
                        <a:rPr lang="en-US" sz="1400" dirty="0">
                          <a:latin typeface="Arial Narrow" panose="020B0606020202030204" pitchFamily="34" charset="0"/>
                        </a:rPr>
                        <a:t>Expense</a:t>
                      </a:r>
                    </a:p>
                  </a:txBody>
                  <a:tcPr/>
                </a:tc>
                <a:extLst>
                  <a:ext uri="{0D108BD9-81ED-4DB2-BD59-A6C34878D82A}">
                    <a16:rowId xmlns:a16="http://schemas.microsoft.com/office/drawing/2014/main" val="10000"/>
                  </a:ext>
                </a:extLst>
              </a:tr>
              <a:tr h="270278">
                <a:tc>
                  <a:txBody>
                    <a:bodyPr/>
                    <a:lstStyle/>
                    <a:p>
                      <a:r>
                        <a:rPr lang="en-US" sz="1400" dirty="0">
                          <a:latin typeface="Arial Narrow" panose="020B0606020202030204" pitchFamily="34" charset="0"/>
                        </a:rPr>
                        <a:t>List items here</a:t>
                      </a: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1"/>
                  </a:ext>
                </a:extLst>
              </a:tr>
              <a:tr h="223386">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2"/>
                  </a:ext>
                </a:extLst>
              </a:tr>
              <a:tr h="235109">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3"/>
                  </a:ext>
                </a:extLst>
              </a:tr>
              <a:tr h="235109">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4"/>
                  </a:ext>
                </a:extLst>
              </a:tr>
              <a:tr h="235109">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5"/>
                  </a:ext>
                </a:extLst>
              </a:tr>
              <a:tr h="235109">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6"/>
                  </a:ext>
                </a:extLst>
              </a:tr>
              <a:tr h="235109">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7"/>
                  </a:ext>
                </a:extLst>
              </a:tr>
              <a:tr h="235109">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8"/>
                  </a:ext>
                </a:extLst>
              </a:tr>
              <a:tr h="235109">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9"/>
                  </a:ext>
                </a:extLst>
              </a:tr>
              <a:tr h="235109">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10"/>
                  </a:ext>
                </a:extLst>
              </a:tr>
              <a:tr h="258555">
                <a:tc>
                  <a:txBody>
                    <a:bodyPr/>
                    <a:lstStyle/>
                    <a:p>
                      <a:r>
                        <a:rPr lang="en-US" sz="1400" dirty="0">
                          <a:latin typeface="Arial Narrow" panose="020B0606020202030204" pitchFamily="34" charset="0"/>
                        </a:rPr>
                        <a:t>Total 2024/2025</a:t>
                      </a: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11"/>
                  </a:ext>
                </a:extLst>
              </a:tr>
              <a:tr h="282002">
                <a:tc>
                  <a:txBody>
                    <a:bodyPr/>
                    <a:lstStyle/>
                    <a:p>
                      <a:r>
                        <a:rPr lang="en-US" sz="1400" dirty="0">
                          <a:latin typeface="Arial Narrow" panose="020B0606020202030204" pitchFamily="34" charset="0"/>
                        </a:rPr>
                        <a:t>Total 2023/2024</a:t>
                      </a: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12"/>
                  </a:ext>
                </a:extLst>
              </a:tr>
              <a:tr h="206105">
                <a:tc>
                  <a:txBody>
                    <a:bodyPr/>
                    <a:lstStyle/>
                    <a:p>
                      <a:r>
                        <a:rPr lang="en-US" sz="1400" dirty="0">
                          <a:latin typeface="Arial Narrow" panose="020B0606020202030204" pitchFamily="34" charset="0"/>
                        </a:rPr>
                        <a:t>% Change</a:t>
                      </a: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13"/>
                  </a:ext>
                </a:extLst>
              </a:tr>
            </a:tbl>
          </a:graphicData>
        </a:graphic>
      </p:graphicFrame>
      <p:pic>
        <p:nvPicPr>
          <p:cNvPr id="6" name="Picture 5" descr="A logo for a company&#10;&#10;Description automatically generated">
            <a:extLst>
              <a:ext uri="{FF2B5EF4-FFF2-40B4-BE49-F238E27FC236}">
                <a16:creationId xmlns:a16="http://schemas.microsoft.com/office/drawing/2014/main" id="{18C2CC1B-7D6A-600B-B60C-71B3315CBF6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3319389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Funding/Sponsorship</a:t>
            </a:r>
          </a:p>
        </p:txBody>
      </p:sp>
      <p:sp>
        <p:nvSpPr>
          <p:cNvPr id="5" name="Content Placeholder 2"/>
          <p:cNvSpPr>
            <a:spLocks noGrp="1"/>
          </p:cNvSpPr>
          <p:nvPr>
            <p:ph idx="1"/>
          </p:nvPr>
        </p:nvSpPr>
        <p:spPr>
          <a:xfrm>
            <a:off x="628650" y="1690689"/>
            <a:ext cx="7886700" cy="3484864"/>
          </a:xfrm>
        </p:spPr>
        <p:txBody>
          <a:bodyPr>
            <a:normAutofit/>
          </a:bodyPr>
          <a:lstStyle/>
          <a:p>
            <a:r>
              <a:rPr lang="en-US" sz="1400" dirty="0">
                <a:latin typeface="Arial Narrow" panose="020B0606020202030204" pitchFamily="34" charset="0"/>
              </a:rPr>
              <a:t>Provide a brief summary of sponsors and donations</a:t>
            </a:r>
          </a:p>
          <a:p>
            <a:endParaRPr lang="en-US" sz="16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pPr lvl="1"/>
            <a:endParaRPr lang="en-US" sz="1600" dirty="0">
              <a:latin typeface="Arial Narrow" panose="020B0606020202030204" pitchFamily="34" charset="0"/>
            </a:endParaRPr>
          </a:p>
          <a:p>
            <a:pPr marL="0" indent="0">
              <a:buNone/>
            </a:pPr>
            <a:endParaRPr lang="en-US" sz="16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600" dirty="0">
              <a:latin typeface="Arial Narrow" panose="020B0606020202030204" pitchFamily="34" charset="0"/>
            </a:endParaRPr>
          </a:p>
          <a:p>
            <a:endParaRPr lang="en-US" sz="1600" dirty="0">
              <a:latin typeface="Arial Narrow" panose="020B0606020202030204" pitchFamily="34" charset="0"/>
            </a:endParaRPr>
          </a:p>
          <a:p>
            <a:pPr marL="457200" lvl="1" indent="0">
              <a:buNone/>
            </a:pPr>
            <a:endParaRPr lang="en-US" sz="2000" dirty="0">
              <a:latin typeface="Futura-CondensedLight-Thin" pitchFamily="2" charset="0"/>
            </a:endParaRPr>
          </a:p>
          <a:p>
            <a:pPr lvl="1"/>
            <a:endParaRPr lang="en-US" sz="2000" dirty="0">
              <a:latin typeface="Futura-CondensedLight-Thin" pitchFamily="2" charset="0"/>
            </a:endParaRPr>
          </a:p>
          <a:p>
            <a:pPr lvl="1"/>
            <a:endParaRPr lang="en-US" sz="2000" dirty="0">
              <a:latin typeface="Futura-CondensedLight-Thin" pitchFamily="2" charset="0"/>
            </a:endParaRPr>
          </a:p>
          <a:p>
            <a:pPr marL="457200" lvl="1" indent="0">
              <a:buNone/>
            </a:pPr>
            <a:endParaRPr lang="en-US" dirty="0">
              <a:latin typeface="Futura-CondensedLight-Thin" pitchFamily="2"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249145029"/>
              </p:ext>
            </p:extLst>
          </p:nvPr>
        </p:nvGraphicFramePr>
        <p:xfrm>
          <a:off x="914399" y="2584753"/>
          <a:ext cx="7073153" cy="2438400"/>
        </p:xfrm>
        <a:graphic>
          <a:graphicData uri="http://schemas.openxmlformats.org/drawingml/2006/table">
            <a:tbl>
              <a:tblPr firstRow="1" bandRow="1">
                <a:tableStyleId>{5C22544A-7EE6-4342-B048-85BDC9FD1C3A}</a:tableStyleId>
              </a:tblPr>
              <a:tblGrid>
                <a:gridCol w="2733607">
                  <a:extLst>
                    <a:ext uri="{9D8B030D-6E8A-4147-A177-3AD203B41FA5}">
                      <a16:colId xmlns:a16="http://schemas.microsoft.com/office/drawing/2014/main" val="20000"/>
                    </a:ext>
                  </a:extLst>
                </a:gridCol>
                <a:gridCol w="2232620">
                  <a:extLst>
                    <a:ext uri="{9D8B030D-6E8A-4147-A177-3AD203B41FA5}">
                      <a16:colId xmlns:a16="http://schemas.microsoft.com/office/drawing/2014/main" val="20001"/>
                    </a:ext>
                  </a:extLst>
                </a:gridCol>
                <a:gridCol w="2106926">
                  <a:extLst>
                    <a:ext uri="{9D8B030D-6E8A-4147-A177-3AD203B41FA5}">
                      <a16:colId xmlns:a16="http://schemas.microsoft.com/office/drawing/2014/main" val="20002"/>
                    </a:ext>
                  </a:extLst>
                </a:gridCol>
              </a:tblGrid>
              <a:tr h="0">
                <a:tc>
                  <a:txBody>
                    <a:bodyPr/>
                    <a:lstStyle/>
                    <a:p>
                      <a:pPr algn="ctr"/>
                      <a:r>
                        <a:rPr lang="en-US" sz="1400" dirty="0">
                          <a:latin typeface="Arial Narrow" panose="020B0606020202030204" pitchFamily="34" charset="0"/>
                        </a:rPr>
                        <a:t>Sponsor</a:t>
                      </a:r>
                    </a:p>
                  </a:txBody>
                  <a:tcPr/>
                </a:tc>
                <a:tc>
                  <a:txBody>
                    <a:bodyPr/>
                    <a:lstStyle/>
                    <a:p>
                      <a:pPr algn="ctr"/>
                      <a:r>
                        <a:rPr lang="en-US" sz="1400" dirty="0"/>
                        <a:t>Donation</a:t>
                      </a:r>
                    </a:p>
                  </a:txBody>
                  <a:tcPr/>
                </a:tc>
                <a:tc>
                  <a:txBody>
                    <a:bodyPr/>
                    <a:lstStyle/>
                    <a:p>
                      <a:pPr algn="ctr"/>
                      <a:r>
                        <a:rPr lang="en-US" sz="1400" dirty="0"/>
                        <a:t>Donation Value</a:t>
                      </a:r>
                    </a:p>
                  </a:txBody>
                  <a:tcPr/>
                </a:tc>
                <a:extLst>
                  <a:ext uri="{0D108BD9-81ED-4DB2-BD59-A6C34878D82A}">
                    <a16:rowId xmlns:a16="http://schemas.microsoft.com/office/drawing/2014/main" val="10000"/>
                  </a:ext>
                </a:extLst>
              </a:tr>
              <a:tr h="270278">
                <a:tc>
                  <a:txBody>
                    <a:bodyPr/>
                    <a:lstStyle/>
                    <a:p>
                      <a:r>
                        <a:rPr lang="en-US" sz="1400" dirty="0">
                          <a:latin typeface="Arial Narrow" panose="020B0606020202030204" pitchFamily="34" charset="0"/>
                        </a:rPr>
                        <a:t>List items here</a:t>
                      </a:r>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1"/>
                  </a:ext>
                </a:extLst>
              </a:tr>
              <a:tr h="223386">
                <a:tc>
                  <a:txBody>
                    <a:bodyPr/>
                    <a:lstStyle/>
                    <a:p>
                      <a:endParaRPr lang="en-US" sz="12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2"/>
                  </a:ext>
                </a:extLst>
              </a:tr>
              <a:tr h="235109">
                <a:tc>
                  <a:txBody>
                    <a:bodyPr/>
                    <a:lstStyle/>
                    <a:p>
                      <a:endParaRPr lang="en-US" sz="12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3"/>
                  </a:ext>
                </a:extLst>
              </a:tr>
              <a:tr h="235109">
                <a:tc>
                  <a:txBody>
                    <a:bodyPr/>
                    <a:lstStyle/>
                    <a:p>
                      <a:endParaRPr lang="en-US" sz="12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4"/>
                  </a:ext>
                </a:extLst>
              </a:tr>
              <a:tr h="258555">
                <a:tc>
                  <a:txBody>
                    <a:bodyPr/>
                    <a:lstStyle/>
                    <a:p>
                      <a:endParaRPr lang="en-US" sz="12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5"/>
                  </a:ext>
                </a:extLst>
              </a:tr>
              <a:tr h="282002">
                <a:tc>
                  <a:txBody>
                    <a:bodyPr/>
                    <a:lstStyle/>
                    <a:p>
                      <a:endParaRPr lang="en-US" sz="12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6"/>
                  </a:ext>
                </a:extLst>
              </a:tr>
              <a:tr h="206105">
                <a:tc>
                  <a:txBody>
                    <a:bodyPr/>
                    <a:lstStyle/>
                    <a:p>
                      <a:endParaRPr lang="en-US" sz="12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7"/>
                  </a:ext>
                </a:extLst>
              </a:tr>
            </a:tbl>
          </a:graphicData>
        </a:graphic>
      </p:graphicFrame>
      <p:pic>
        <p:nvPicPr>
          <p:cNvPr id="6" name="Picture 5" descr="A logo for a company&#10;&#10;Description automatically generated">
            <a:extLst>
              <a:ext uri="{FF2B5EF4-FFF2-40B4-BE49-F238E27FC236}">
                <a16:creationId xmlns:a16="http://schemas.microsoft.com/office/drawing/2014/main" id="{AF1A0FC8-6678-C3C9-3D0B-68969B06303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679775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Proclamations, Endorsements, Advocacy</a:t>
            </a:r>
          </a:p>
        </p:txBody>
      </p:sp>
      <p:sp>
        <p:nvSpPr>
          <p:cNvPr id="3" name="Content Placeholder 2"/>
          <p:cNvSpPr>
            <a:spLocks noGrp="1"/>
          </p:cNvSpPr>
          <p:nvPr>
            <p:ph idx="1"/>
          </p:nvPr>
        </p:nvSpPr>
        <p:spPr>
          <a:xfrm>
            <a:off x="628650" y="1825625"/>
            <a:ext cx="7886700" cy="2329516"/>
          </a:xfrm>
        </p:spPr>
        <p:txBody>
          <a:bodyPr/>
          <a:lstStyle/>
          <a:p>
            <a:r>
              <a:rPr lang="en-US" sz="1800" dirty="0">
                <a:latin typeface="Arial Narrow" panose="020B0606020202030204" pitchFamily="34" charset="0"/>
              </a:rPr>
              <a:t>Provide visual examples/listing of</a:t>
            </a:r>
          </a:p>
          <a:p>
            <a:pPr lvl="1"/>
            <a:r>
              <a:rPr lang="en-US" sz="1600" dirty="0">
                <a:latin typeface="Arial Narrow" panose="020B0606020202030204" pitchFamily="34" charset="0"/>
              </a:rPr>
              <a:t>Governor - Proclamation </a:t>
            </a:r>
          </a:p>
          <a:p>
            <a:pPr lvl="1"/>
            <a:r>
              <a:rPr lang="en-US" sz="1600" dirty="0">
                <a:latin typeface="Arial Narrow" panose="020B0606020202030204" pitchFamily="34" charset="0"/>
              </a:rPr>
              <a:t>Mayor - Proclamation</a:t>
            </a:r>
          </a:p>
          <a:p>
            <a:pPr lvl="1"/>
            <a:r>
              <a:rPr lang="en-US" sz="1600" dirty="0">
                <a:latin typeface="Arial Narrow" panose="020B0606020202030204" pitchFamily="34" charset="0"/>
              </a:rPr>
              <a:t>State Representatives -  Proclamation or Endorsement</a:t>
            </a:r>
          </a:p>
          <a:p>
            <a:pPr lvl="1"/>
            <a:r>
              <a:rPr lang="en-US" sz="1600" dirty="0">
                <a:latin typeface="Arial Narrow" panose="020B0606020202030204" pitchFamily="34" charset="0"/>
              </a:rPr>
              <a:t>Local officials and city council members - Endorsement</a:t>
            </a:r>
          </a:p>
          <a:p>
            <a:pPr lvl="1"/>
            <a:r>
              <a:rPr lang="en-US" sz="1600" dirty="0">
                <a:latin typeface="Arial Narrow" panose="020B0606020202030204" pitchFamily="34" charset="0"/>
              </a:rPr>
              <a:t>School Superintendents, Principals and Board Members - Endorsement</a:t>
            </a:r>
          </a:p>
          <a:p>
            <a:pPr lvl="1"/>
            <a:r>
              <a:rPr lang="en-US" sz="1600" dirty="0">
                <a:latin typeface="Arial Narrow" panose="020B0606020202030204" pitchFamily="34" charset="0"/>
              </a:rPr>
              <a:t>Administrators - Endorsement</a:t>
            </a:r>
          </a:p>
          <a:p>
            <a:pPr lvl="1"/>
            <a:r>
              <a:rPr lang="en-US" sz="1600" dirty="0">
                <a:latin typeface="Arial Narrow" panose="020B0606020202030204" pitchFamily="34" charset="0"/>
              </a:rPr>
              <a:t>Other dignitaries or VIPs - Endorsement</a:t>
            </a:r>
          </a:p>
          <a:p>
            <a:pPr marL="457200" lvl="1" indent="0">
              <a:buNone/>
            </a:pPr>
            <a:endParaRPr lang="en-US" dirty="0">
              <a:latin typeface="Futura-CondensedLight-Thin" pitchFamily="2" charset="0"/>
            </a:endParaRPr>
          </a:p>
        </p:txBody>
      </p:sp>
      <p:sp>
        <p:nvSpPr>
          <p:cNvPr id="4" name="Slide Number Placeholder 3"/>
          <p:cNvSpPr>
            <a:spLocks noGrp="1"/>
          </p:cNvSpPr>
          <p:nvPr>
            <p:ph type="sldNum" sz="quarter" idx="12"/>
          </p:nvPr>
        </p:nvSpPr>
        <p:spPr/>
        <p:txBody>
          <a:bodyPr/>
          <a:lstStyle/>
          <a:p>
            <a:fld id="{3AD2D6D3-756E-4879-B970-996FBF0640A1}" type="slidenum">
              <a:rPr lang="en-US" smtClean="0"/>
              <a:t>5</a:t>
            </a:fld>
            <a:endParaRPr lang="en-US"/>
          </a:p>
        </p:txBody>
      </p:sp>
      <p:pic>
        <p:nvPicPr>
          <p:cNvPr id="6" name="Picture 5" descr="A logo for a company&#10;&#10;Description automatically generated">
            <a:extLst>
              <a:ext uri="{FF2B5EF4-FFF2-40B4-BE49-F238E27FC236}">
                <a16:creationId xmlns:a16="http://schemas.microsoft.com/office/drawing/2014/main" id="{E6DD145E-0FAA-E8C4-8410-189C76C52F7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3236497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Community Partnership and Support</a:t>
            </a:r>
          </a:p>
        </p:txBody>
      </p:sp>
      <p:sp>
        <p:nvSpPr>
          <p:cNvPr id="5" name="Content Placeholder 2"/>
          <p:cNvSpPr>
            <a:spLocks noGrp="1"/>
          </p:cNvSpPr>
          <p:nvPr>
            <p:ph idx="1"/>
          </p:nvPr>
        </p:nvSpPr>
        <p:spPr>
          <a:xfrm>
            <a:off x="628650" y="1369524"/>
            <a:ext cx="7886700" cy="4520288"/>
          </a:xfrm>
        </p:spPr>
        <p:txBody>
          <a:bodyPr>
            <a:normAutofit/>
          </a:bodyPr>
          <a:lstStyle/>
          <a:p>
            <a:r>
              <a:rPr lang="en-US" sz="1400" dirty="0">
                <a:latin typeface="Arial Narrow" panose="020B0606020202030204" pitchFamily="34" charset="0"/>
              </a:rPr>
              <a:t>Summarize activities and partnerships with the local community that help expand the number of Youth Art Month events, help drive individuals to Youth Art Month events, and in general increase overall awareness of visual art education.  Indicate if this is NEW for 2023/2024.  Examples include</a:t>
            </a:r>
          </a:p>
          <a:p>
            <a:pPr lvl="1"/>
            <a:r>
              <a:rPr lang="en-US" sz="1400" dirty="0">
                <a:latin typeface="Arial Narrow" panose="020B0606020202030204" pitchFamily="34" charset="0"/>
              </a:rPr>
              <a:t>Partnerships with libraries, art centers, museums, local businesses </a:t>
            </a:r>
          </a:p>
          <a:p>
            <a:pPr lvl="1"/>
            <a:r>
              <a:rPr lang="en-US" sz="1400" dirty="0">
                <a:latin typeface="Arial Narrow" panose="020B0606020202030204" pitchFamily="34" charset="0"/>
              </a:rPr>
              <a:t>Awards and/or scholarships available to students</a:t>
            </a:r>
          </a:p>
          <a:p>
            <a:pPr lvl="1"/>
            <a:r>
              <a:rPr lang="en-US" sz="1400" dirty="0">
                <a:latin typeface="Arial Narrow" panose="020B0606020202030204" pitchFamily="34" charset="0"/>
              </a:rPr>
              <a:t>Promotional activities </a:t>
            </a:r>
          </a:p>
          <a:p>
            <a:pPr lvl="1"/>
            <a:r>
              <a:rPr lang="en-US" sz="1400" dirty="0">
                <a:latin typeface="Arial Narrow" panose="020B0606020202030204" pitchFamily="34" charset="0"/>
              </a:rPr>
              <a:t>School, county, region, and/or teacher participation</a:t>
            </a:r>
          </a:p>
          <a:p>
            <a:endParaRPr lang="en-US" sz="1800" dirty="0">
              <a:latin typeface="Arial Narrow" panose="020B0606020202030204" pitchFamily="34" charset="0"/>
            </a:endParaRPr>
          </a:p>
          <a:p>
            <a:endParaRPr lang="en-US" sz="1800" dirty="0">
              <a:latin typeface="Arial Narrow" panose="020B0606020202030204" pitchFamily="34" charset="0"/>
            </a:endParaRPr>
          </a:p>
          <a:p>
            <a:pPr lvl="1"/>
            <a:endParaRPr lang="en-US" sz="1600" dirty="0">
              <a:latin typeface="Arial Narrow" panose="020B0606020202030204" pitchFamily="34" charset="0"/>
            </a:endParaRPr>
          </a:p>
          <a:p>
            <a:pPr marL="0" indent="0">
              <a:buNone/>
            </a:pPr>
            <a:endParaRPr lang="en-US" sz="16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600" dirty="0">
              <a:latin typeface="Arial Narrow" panose="020B0606020202030204" pitchFamily="34" charset="0"/>
            </a:endParaRPr>
          </a:p>
          <a:p>
            <a:endParaRPr lang="en-US" sz="1600" dirty="0">
              <a:latin typeface="Arial Narrow" panose="020B0606020202030204" pitchFamily="34" charset="0"/>
            </a:endParaRPr>
          </a:p>
          <a:p>
            <a:pPr marL="457200" lvl="1" indent="0">
              <a:buNone/>
            </a:pPr>
            <a:endParaRPr lang="en-US" sz="2000" dirty="0">
              <a:latin typeface="Futura-CondensedLight-Thin" pitchFamily="2" charset="0"/>
            </a:endParaRPr>
          </a:p>
          <a:p>
            <a:pPr lvl="1"/>
            <a:endParaRPr lang="en-US" sz="2000" dirty="0">
              <a:latin typeface="Futura-CondensedLight-Thin" pitchFamily="2" charset="0"/>
            </a:endParaRPr>
          </a:p>
          <a:p>
            <a:pPr lvl="1"/>
            <a:endParaRPr lang="en-US" sz="2000" dirty="0">
              <a:latin typeface="Futura-CondensedLight-Thin" pitchFamily="2" charset="0"/>
            </a:endParaRPr>
          </a:p>
          <a:p>
            <a:pPr marL="457200" lvl="1" indent="0">
              <a:buNone/>
            </a:pPr>
            <a:endParaRPr lang="en-US" dirty="0">
              <a:latin typeface="Futura-CondensedLight-Thin" pitchFamily="2" charset="0"/>
            </a:endParaRPr>
          </a:p>
        </p:txBody>
      </p:sp>
      <p:graphicFrame>
        <p:nvGraphicFramePr>
          <p:cNvPr id="3" name="Table 2"/>
          <p:cNvGraphicFramePr>
            <a:graphicFrameLocks noGrp="1"/>
          </p:cNvGraphicFramePr>
          <p:nvPr>
            <p:extLst>
              <p:ext uri="{D42A27DB-BD31-4B8C-83A1-F6EECF244321}">
                <p14:modId xmlns:p14="http://schemas.microsoft.com/office/powerpoint/2010/main" val="651494785"/>
              </p:ext>
            </p:extLst>
          </p:nvPr>
        </p:nvGraphicFramePr>
        <p:xfrm>
          <a:off x="628650" y="3206075"/>
          <a:ext cx="7886700" cy="2651760"/>
        </p:xfrm>
        <a:graphic>
          <a:graphicData uri="http://schemas.openxmlformats.org/drawingml/2006/table">
            <a:tbl>
              <a:tblPr firstRow="1" bandRow="1">
                <a:tableStyleId>{5C22544A-7EE6-4342-B048-85BDC9FD1C3A}</a:tableStyleId>
              </a:tblPr>
              <a:tblGrid>
                <a:gridCol w="1966632">
                  <a:extLst>
                    <a:ext uri="{9D8B030D-6E8A-4147-A177-3AD203B41FA5}">
                      <a16:colId xmlns:a16="http://schemas.microsoft.com/office/drawing/2014/main" val="20000"/>
                    </a:ext>
                  </a:extLst>
                </a:gridCol>
                <a:gridCol w="1936377">
                  <a:extLst>
                    <a:ext uri="{9D8B030D-6E8A-4147-A177-3AD203B41FA5}">
                      <a16:colId xmlns:a16="http://schemas.microsoft.com/office/drawing/2014/main" val="20001"/>
                    </a:ext>
                  </a:extLst>
                </a:gridCol>
                <a:gridCol w="2460812">
                  <a:extLst>
                    <a:ext uri="{9D8B030D-6E8A-4147-A177-3AD203B41FA5}">
                      <a16:colId xmlns:a16="http://schemas.microsoft.com/office/drawing/2014/main" val="20002"/>
                    </a:ext>
                  </a:extLst>
                </a:gridCol>
                <a:gridCol w="1522879">
                  <a:extLst>
                    <a:ext uri="{9D8B030D-6E8A-4147-A177-3AD203B41FA5}">
                      <a16:colId xmlns:a16="http://schemas.microsoft.com/office/drawing/2014/main" val="20003"/>
                    </a:ext>
                  </a:extLst>
                </a:gridCol>
              </a:tblGrid>
              <a:tr h="370840">
                <a:tc>
                  <a:txBody>
                    <a:bodyPr/>
                    <a:lstStyle/>
                    <a:p>
                      <a:pPr algn="ctr"/>
                      <a:r>
                        <a:rPr lang="en-US" sz="1400" dirty="0">
                          <a:latin typeface="Arial Narrow" panose="020B0606020202030204" pitchFamily="34" charset="0"/>
                        </a:rPr>
                        <a:t>Partner</a:t>
                      </a:r>
                    </a:p>
                  </a:txBody>
                  <a:tcPr/>
                </a:tc>
                <a:tc>
                  <a:txBody>
                    <a:bodyPr/>
                    <a:lstStyle/>
                    <a:p>
                      <a:pPr algn="ctr"/>
                      <a:r>
                        <a:rPr lang="en-US" sz="1400" dirty="0">
                          <a:latin typeface="Arial Narrow" panose="020B0606020202030204" pitchFamily="34" charset="0"/>
                        </a:rPr>
                        <a:t>Is this</a:t>
                      </a:r>
                      <a:r>
                        <a:rPr lang="en-US" sz="1400" baseline="0" dirty="0">
                          <a:latin typeface="Arial Narrow" panose="020B0606020202030204" pitchFamily="34" charset="0"/>
                        </a:rPr>
                        <a:t> new for 2018/2019?</a:t>
                      </a:r>
                      <a:endParaRPr lang="en-US" sz="1400" dirty="0">
                        <a:latin typeface="Arial Narrow" panose="020B0606020202030204" pitchFamily="34" charset="0"/>
                      </a:endParaRPr>
                    </a:p>
                  </a:txBody>
                  <a:tcPr/>
                </a:tc>
                <a:tc>
                  <a:txBody>
                    <a:bodyPr/>
                    <a:lstStyle/>
                    <a:p>
                      <a:pPr algn="ctr"/>
                      <a:r>
                        <a:rPr lang="en-US" sz="1400" dirty="0">
                          <a:latin typeface="Arial Narrow" panose="020B0606020202030204" pitchFamily="34" charset="0"/>
                        </a:rPr>
                        <a:t>Description</a:t>
                      </a:r>
                    </a:p>
                  </a:txBody>
                  <a:tcPr/>
                </a:tc>
                <a:tc>
                  <a:txBody>
                    <a:bodyPr/>
                    <a:lstStyle/>
                    <a:p>
                      <a:pPr algn="ctr"/>
                      <a:r>
                        <a:rPr lang="en-US" sz="1400" dirty="0">
                          <a:latin typeface="Arial Narrow" panose="020B0606020202030204" pitchFamily="34" charset="0"/>
                        </a:rPr>
                        <a:t>Contribution Value</a:t>
                      </a:r>
                    </a:p>
                  </a:txBody>
                  <a:tcPr/>
                </a:tc>
                <a:extLst>
                  <a:ext uri="{0D108BD9-81ED-4DB2-BD59-A6C34878D82A}">
                    <a16:rowId xmlns:a16="http://schemas.microsoft.com/office/drawing/2014/main" val="10000"/>
                  </a:ext>
                </a:extLst>
              </a:tr>
              <a:tr h="270278">
                <a:tc>
                  <a:txBody>
                    <a:bodyPr/>
                    <a:lstStyle/>
                    <a:p>
                      <a:r>
                        <a:rPr lang="en-US" sz="1400" dirty="0">
                          <a:latin typeface="Arial Narrow" panose="020B0606020202030204" pitchFamily="34" charset="0"/>
                        </a:rPr>
                        <a:t>List items here</a:t>
                      </a: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tc>
                  <a:txBody>
                    <a:bodyPr/>
                    <a:lstStyle/>
                    <a:p>
                      <a:endParaRPr lang="en-US" sz="1400" dirty="0">
                        <a:latin typeface="Arial Narrow" panose="020B0606020202030204" pitchFamily="34" charset="0"/>
                      </a:endParaRPr>
                    </a:p>
                  </a:txBody>
                  <a:tcPr/>
                </a:tc>
                <a:extLst>
                  <a:ext uri="{0D108BD9-81ED-4DB2-BD59-A6C34878D82A}">
                    <a16:rowId xmlns:a16="http://schemas.microsoft.com/office/drawing/2014/main" val="10001"/>
                  </a:ext>
                </a:extLst>
              </a:tr>
              <a:tr h="223386">
                <a:tc>
                  <a:txBody>
                    <a:bodyPr/>
                    <a:lstStyle/>
                    <a:p>
                      <a:endParaRPr lang="en-US" sz="12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2"/>
                  </a:ext>
                </a:extLst>
              </a:tr>
              <a:tr h="235109">
                <a:tc>
                  <a:txBody>
                    <a:bodyPr/>
                    <a:lstStyle/>
                    <a:p>
                      <a:endParaRPr lang="en-US" sz="12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3"/>
                  </a:ext>
                </a:extLst>
              </a:tr>
              <a:tr h="235109">
                <a:tc>
                  <a:txBody>
                    <a:bodyPr/>
                    <a:lstStyle/>
                    <a:p>
                      <a:endParaRPr lang="en-US" sz="12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4"/>
                  </a:ext>
                </a:extLst>
              </a:tr>
              <a:tr h="258555">
                <a:tc>
                  <a:txBody>
                    <a:bodyPr/>
                    <a:lstStyle/>
                    <a:p>
                      <a:endParaRPr lang="en-US" sz="12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5"/>
                  </a:ext>
                </a:extLst>
              </a:tr>
              <a:tr h="282002">
                <a:tc>
                  <a:txBody>
                    <a:bodyPr/>
                    <a:lstStyle/>
                    <a:p>
                      <a:endParaRPr lang="en-US" sz="12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6"/>
                  </a:ext>
                </a:extLst>
              </a:tr>
              <a:tr h="206105">
                <a:tc>
                  <a:txBody>
                    <a:bodyPr/>
                    <a:lstStyle/>
                    <a:p>
                      <a:endParaRPr lang="en-US" sz="12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7"/>
                  </a:ext>
                </a:extLst>
              </a:tr>
            </a:tbl>
          </a:graphicData>
        </a:graphic>
      </p:graphicFrame>
      <p:pic>
        <p:nvPicPr>
          <p:cNvPr id="6" name="Picture 5" descr="A logo for a company&#10;&#10;Description automatically generated">
            <a:extLst>
              <a:ext uri="{FF2B5EF4-FFF2-40B4-BE49-F238E27FC236}">
                <a16:creationId xmlns:a16="http://schemas.microsoft.com/office/drawing/2014/main" id="{2CA73C0B-DF78-A09A-A44B-4788FD170A8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3088465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Observances, Exhibits and Events</a:t>
            </a:r>
          </a:p>
        </p:txBody>
      </p:sp>
      <p:sp>
        <p:nvSpPr>
          <p:cNvPr id="3" name="Content Placeholder 2"/>
          <p:cNvSpPr>
            <a:spLocks noGrp="1"/>
          </p:cNvSpPr>
          <p:nvPr>
            <p:ph idx="1"/>
          </p:nvPr>
        </p:nvSpPr>
        <p:spPr>
          <a:xfrm>
            <a:off x="628650" y="1476001"/>
            <a:ext cx="7886700" cy="4351338"/>
          </a:xfrm>
        </p:spPr>
        <p:txBody>
          <a:bodyPr/>
          <a:lstStyle/>
          <a:p>
            <a:r>
              <a:rPr lang="en-US" sz="1800" b="1" dirty="0">
                <a:latin typeface="Arial Narrow" panose="020B0606020202030204" pitchFamily="34" charset="0"/>
              </a:rPr>
              <a:t>By County/District/Region:</a:t>
            </a:r>
          </a:p>
          <a:p>
            <a:pPr lvl="1"/>
            <a:r>
              <a:rPr lang="en-US" sz="1600" dirty="0">
                <a:latin typeface="Arial Narrow" panose="020B0606020202030204" pitchFamily="34" charset="0"/>
              </a:rPr>
              <a:t>List the following information for each observance, exhibit, and event.  Limit to 3 pages.</a:t>
            </a:r>
          </a:p>
          <a:p>
            <a:pPr lvl="1"/>
            <a:endParaRPr lang="en-US" dirty="0">
              <a:latin typeface="Futura-CondensedLight-Thin" pitchFamily="2" charset="0"/>
            </a:endParaRPr>
          </a:p>
          <a:p>
            <a:pPr marL="914400" lvl="2" indent="0">
              <a:buNone/>
            </a:pPr>
            <a:endParaRPr lang="en-US" dirty="0">
              <a:latin typeface="Futura-CondensedLight-Thin" pitchFamily="2" charset="0"/>
            </a:endParaRPr>
          </a:p>
          <a:p>
            <a:pPr marL="457200" lvl="1" indent="0">
              <a:buNone/>
            </a:pPr>
            <a:endParaRPr lang="en-US" dirty="0">
              <a:latin typeface="Futura-CondensedLight-Thin" pitchFamily="2"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728984168"/>
              </p:ext>
            </p:extLst>
          </p:nvPr>
        </p:nvGraphicFramePr>
        <p:xfrm>
          <a:off x="187567" y="2116561"/>
          <a:ext cx="8768865" cy="3484880"/>
        </p:xfrm>
        <a:graphic>
          <a:graphicData uri="http://schemas.openxmlformats.org/drawingml/2006/table">
            <a:tbl>
              <a:tblPr firstRow="1" bandRow="1">
                <a:tableStyleId>{5C22544A-7EE6-4342-B048-85BDC9FD1C3A}</a:tableStyleId>
              </a:tblPr>
              <a:tblGrid>
                <a:gridCol w="2461846">
                  <a:extLst>
                    <a:ext uri="{9D8B030D-6E8A-4147-A177-3AD203B41FA5}">
                      <a16:colId xmlns:a16="http://schemas.microsoft.com/office/drawing/2014/main" val="20000"/>
                    </a:ext>
                  </a:extLst>
                </a:gridCol>
                <a:gridCol w="750277">
                  <a:extLst>
                    <a:ext uri="{9D8B030D-6E8A-4147-A177-3AD203B41FA5}">
                      <a16:colId xmlns:a16="http://schemas.microsoft.com/office/drawing/2014/main" val="20001"/>
                    </a:ext>
                  </a:extLst>
                </a:gridCol>
                <a:gridCol w="832339">
                  <a:extLst>
                    <a:ext uri="{9D8B030D-6E8A-4147-A177-3AD203B41FA5}">
                      <a16:colId xmlns:a16="http://schemas.microsoft.com/office/drawing/2014/main" val="20002"/>
                    </a:ext>
                  </a:extLst>
                </a:gridCol>
                <a:gridCol w="966318">
                  <a:extLst>
                    <a:ext uri="{9D8B030D-6E8A-4147-A177-3AD203B41FA5}">
                      <a16:colId xmlns:a16="http://schemas.microsoft.com/office/drawing/2014/main" val="20003"/>
                    </a:ext>
                  </a:extLst>
                </a:gridCol>
                <a:gridCol w="1252695">
                  <a:extLst>
                    <a:ext uri="{9D8B030D-6E8A-4147-A177-3AD203B41FA5}">
                      <a16:colId xmlns:a16="http://schemas.microsoft.com/office/drawing/2014/main" val="20004"/>
                    </a:ext>
                  </a:extLst>
                </a:gridCol>
                <a:gridCol w="1252695">
                  <a:extLst>
                    <a:ext uri="{9D8B030D-6E8A-4147-A177-3AD203B41FA5}">
                      <a16:colId xmlns:a16="http://schemas.microsoft.com/office/drawing/2014/main" val="20005"/>
                    </a:ext>
                  </a:extLst>
                </a:gridCol>
                <a:gridCol w="1252695">
                  <a:extLst>
                    <a:ext uri="{9D8B030D-6E8A-4147-A177-3AD203B41FA5}">
                      <a16:colId xmlns:a16="http://schemas.microsoft.com/office/drawing/2014/main" val="20006"/>
                    </a:ext>
                  </a:extLst>
                </a:gridCol>
              </a:tblGrid>
              <a:tr h="0">
                <a:tc>
                  <a:txBody>
                    <a:bodyPr/>
                    <a:lstStyle/>
                    <a:p>
                      <a:pPr algn="ctr"/>
                      <a:r>
                        <a:rPr lang="en-US" sz="1400" dirty="0"/>
                        <a:t>Location</a:t>
                      </a:r>
                    </a:p>
                    <a:p>
                      <a:pPr algn="ctr"/>
                      <a:r>
                        <a:rPr lang="en-US" sz="1400" dirty="0"/>
                        <a:t>(i.e. County/District/Region)</a:t>
                      </a:r>
                    </a:p>
                  </a:txBody>
                  <a:tcPr/>
                </a:tc>
                <a:tc>
                  <a:txBody>
                    <a:bodyPr/>
                    <a:lstStyle/>
                    <a:p>
                      <a:pPr algn="ctr"/>
                      <a:r>
                        <a:rPr lang="en-US" sz="1400" dirty="0"/>
                        <a:t>Event</a:t>
                      </a:r>
                    </a:p>
                  </a:txBody>
                  <a:tcPr/>
                </a:tc>
                <a:tc>
                  <a:txBody>
                    <a:bodyPr/>
                    <a:lstStyle/>
                    <a:p>
                      <a:pPr algn="ctr"/>
                      <a:r>
                        <a:rPr lang="en-US" sz="1400" dirty="0"/>
                        <a:t>Date</a:t>
                      </a:r>
                    </a:p>
                  </a:txBody>
                  <a:tcPr/>
                </a:tc>
                <a:tc>
                  <a:txBody>
                    <a:bodyPr/>
                    <a:lstStyle/>
                    <a:p>
                      <a:pPr algn="ctr"/>
                      <a:r>
                        <a:rPr lang="en-US" sz="1400" dirty="0"/>
                        <a:t>Location</a:t>
                      </a:r>
                    </a:p>
                  </a:txBody>
                  <a:tcPr/>
                </a:tc>
                <a:tc>
                  <a:txBody>
                    <a:bodyPr/>
                    <a:lstStyle/>
                    <a:p>
                      <a:pPr algn="ctr"/>
                      <a:r>
                        <a:rPr lang="en-US" sz="1400" dirty="0"/>
                        <a:t># of Attendees</a:t>
                      </a:r>
                    </a:p>
                  </a:txBody>
                  <a:tcPr/>
                </a:tc>
                <a:tc>
                  <a:txBody>
                    <a:bodyPr/>
                    <a:lstStyle/>
                    <a:p>
                      <a:pPr algn="ctr"/>
                      <a:r>
                        <a:rPr lang="en-US" sz="1400" dirty="0"/>
                        <a:t># of Students</a:t>
                      </a:r>
                      <a:r>
                        <a:rPr lang="en-US" sz="1400" baseline="0" dirty="0"/>
                        <a:t> Participating</a:t>
                      </a:r>
                      <a:endParaRPr lang="en-US" sz="1400" dirty="0"/>
                    </a:p>
                  </a:txBody>
                  <a:tcPr/>
                </a:tc>
                <a:tc>
                  <a:txBody>
                    <a:bodyPr/>
                    <a:lstStyle/>
                    <a:p>
                      <a:pPr algn="ctr"/>
                      <a:r>
                        <a:rPr lang="en-US" sz="1400" dirty="0"/>
                        <a:t># of Schools Participating</a:t>
                      </a:r>
                    </a:p>
                  </a:txBody>
                  <a:tcPr/>
                </a:tc>
                <a:extLst>
                  <a:ext uri="{0D108BD9-81ED-4DB2-BD59-A6C34878D82A}">
                    <a16:rowId xmlns:a16="http://schemas.microsoft.com/office/drawing/2014/main" val="10000"/>
                  </a:ext>
                </a:extLst>
              </a:tr>
              <a:tr h="370840">
                <a:tc>
                  <a:txBody>
                    <a:bodyPr/>
                    <a:lstStyle/>
                    <a:p>
                      <a:endParaRPr lang="en-US" sz="1400" dirty="0"/>
                    </a:p>
                  </a:txBody>
                  <a:tcPr/>
                </a:tc>
                <a:tc>
                  <a:txBody>
                    <a:bodyPr/>
                    <a:lstStyle/>
                    <a:p>
                      <a:r>
                        <a:rPr lang="en-US" sz="1400" dirty="0"/>
                        <a:t>Event</a:t>
                      </a:r>
                    </a:p>
                  </a:txBody>
                  <a:tcPr/>
                </a:tc>
                <a:tc>
                  <a:txBody>
                    <a:bodyPr/>
                    <a:lstStyle/>
                    <a:p>
                      <a:endParaRPr lang="en-US" sz="1400" dirty="0"/>
                    </a:p>
                  </a:txBody>
                  <a:tcPr/>
                </a:tc>
                <a:tc>
                  <a:txBody>
                    <a:bodyPr/>
                    <a:lstStyle/>
                    <a:p>
                      <a:endParaRPr lang="en-US" sz="1400" dirty="0"/>
                    </a:p>
                  </a:txBody>
                  <a:tcPr/>
                </a:tc>
                <a:tc>
                  <a:txBody>
                    <a:bodyPr/>
                    <a:lstStyle/>
                    <a:p>
                      <a:endParaRPr lang="en-US" sz="140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1"/>
                  </a:ext>
                </a:extLst>
              </a:tr>
              <a:tr h="370840">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2"/>
                  </a:ext>
                </a:extLst>
              </a:tr>
              <a:tr h="370840">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3"/>
                  </a:ext>
                </a:extLst>
              </a:tr>
              <a:tr h="370840">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4"/>
                  </a:ext>
                </a:extLst>
              </a:tr>
              <a:tr h="370840">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5"/>
                  </a:ext>
                </a:extLst>
              </a:tr>
              <a:tr h="370840">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6"/>
                  </a:ext>
                </a:extLst>
              </a:tr>
              <a:tr h="370840">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7"/>
                  </a:ext>
                </a:extLst>
              </a:tr>
              <a:tr h="370840">
                <a:tc>
                  <a:txBody>
                    <a:bodyPr/>
                    <a:lstStyle/>
                    <a:p>
                      <a:r>
                        <a:rPr lang="en-US" sz="1400" b="1" dirty="0"/>
                        <a:t>Total for the State:</a:t>
                      </a:r>
                    </a:p>
                  </a:txBody>
                  <a:tcPr/>
                </a:tc>
                <a:tc>
                  <a:txBody>
                    <a:bodyPr/>
                    <a:lstStyle/>
                    <a:p>
                      <a:pPr algn="ctr"/>
                      <a:r>
                        <a:rPr lang="en-US" sz="1400" dirty="0"/>
                        <a:t>------</a:t>
                      </a:r>
                    </a:p>
                  </a:txBody>
                  <a:tcPr/>
                </a:tc>
                <a:tc>
                  <a:txBody>
                    <a:bodyPr/>
                    <a:lstStyle/>
                    <a:p>
                      <a:pPr algn="ctr"/>
                      <a:r>
                        <a:rPr lang="en-US" sz="1400" dirty="0"/>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a:t>
                      </a: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10008"/>
                  </a:ext>
                </a:extLst>
              </a:tr>
            </a:tbl>
          </a:graphicData>
        </a:graphic>
      </p:graphicFrame>
      <p:pic>
        <p:nvPicPr>
          <p:cNvPr id="6" name="Picture 5" descr="A logo for a company&#10;&#10;Description automatically generated">
            <a:extLst>
              <a:ext uri="{FF2B5EF4-FFF2-40B4-BE49-F238E27FC236}">
                <a16:creationId xmlns:a16="http://schemas.microsoft.com/office/drawing/2014/main" id="{701044A5-6126-C0B6-A028-3609EE32FEF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474642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Promotion and Media</a:t>
            </a:r>
          </a:p>
        </p:txBody>
      </p:sp>
      <p:sp>
        <p:nvSpPr>
          <p:cNvPr id="3" name="Content Placeholder 2"/>
          <p:cNvSpPr>
            <a:spLocks noGrp="1"/>
          </p:cNvSpPr>
          <p:nvPr>
            <p:ph idx="1"/>
          </p:nvPr>
        </p:nvSpPr>
        <p:spPr>
          <a:xfrm>
            <a:off x="628650" y="1475031"/>
            <a:ext cx="7886700" cy="810969"/>
          </a:xfrm>
        </p:spPr>
        <p:txBody>
          <a:bodyPr>
            <a:normAutofit lnSpcReduction="10000"/>
          </a:bodyPr>
          <a:lstStyle/>
          <a:p>
            <a:r>
              <a:rPr lang="en-US" sz="1800" dirty="0">
                <a:latin typeface="Arial Narrow" panose="020B0606020202030204" pitchFamily="34" charset="0"/>
              </a:rPr>
              <a:t>Provide an X below for any promotion activities completed in 2024/2025 for Youth Art Month.  Provide visual examples. List other significant promotion activities for Youth Art Month and provide visual examples.  Limit to 2 pages.</a:t>
            </a:r>
          </a:p>
        </p:txBody>
      </p:sp>
      <p:graphicFrame>
        <p:nvGraphicFramePr>
          <p:cNvPr id="4" name="Table 3"/>
          <p:cNvGraphicFramePr>
            <a:graphicFrameLocks noGrp="1"/>
          </p:cNvGraphicFramePr>
          <p:nvPr>
            <p:extLst>
              <p:ext uri="{D42A27DB-BD31-4B8C-83A1-F6EECF244321}">
                <p14:modId xmlns:p14="http://schemas.microsoft.com/office/powerpoint/2010/main" val="2588640432"/>
              </p:ext>
            </p:extLst>
          </p:nvPr>
        </p:nvGraphicFramePr>
        <p:xfrm>
          <a:off x="628650" y="2220558"/>
          <a:ext cx="7886699" cy="3535680"/>
        </p:xfrm>
        <a:graphic>
          <a:graphicData uri="http://schemas.openxmlformats.org/drawingml/2006/table">
            <a:tbl>
              <a:tblPr firstRow="1" bandRow="1">
                <a:tableStyleId>{5C22544A-7EE6-4342-B048-85BDC9FD1C3A}</a:tableStyleId>
              </a:tblPr>
              <a:tblGrid>
                <a:gridCol w="2773456">
                  <a:extLst>
                    <a:ext uri="{9D8B030D-6E8A-4147-A177-3AD203B41FA5}">
                      <a16:colId xmlns:a16="http://schemas.microsoft.com/office/drawing/2014/main" val="20000"/>
                    </a:ext>
                  </a:extLst>
                </a:gridCol>
                <a:gridCol w="981635">
                  <a:extLst>
                    <a:ext uri="{9D8B030D-6E8A-4147-A177-3AD203B41FA5}">
                      <a16:colId xmlns:a16="http://schemas.microsoft.com/office/drawing/2014/main" val="20001"/>
                    </a:ext>
                  </a:extLst>
                </a:gridCol>
                <a:gridCol w="4131608">
                  <a:extLst>
                    <a:ext uri="{9D8B030D-6E8A-4147-A177-3AD203B41FA5}">
                      <a16:colId xmlns:a16="http://schemas.microsoft.com/office/drawing/2014/main" val="20002"/>
                    </a:ext>
                  </a:extLst>
                </a:gridCol>
              </a:tblGrid>
              <a:tr h="370840">
                <a:tc>
                  <a:txBody>
                    <a:bodyPr/>
                    <a:lstStyle/>
                    <a:p>
                      <a:pPr algn="ctr"/>
                      <a:r>
                        <a:rPr lang="en-US" sz="1100" dirty="0"/>
                        <a:t>Promotional</a:t>
                      </a:r>
                      <a:r>
                        <a:rPr lang="en-US" sz="1100" baseline="0" dirty="0"/>
                        <a:t> Activities</a:t>
                      </a:r>
                      <a:endParaRPr lang="en-US" sz="1100" dirty="0"/>
                    </a:p>
                  </a:txBody>
                  <a:tcPr/>
                </a:tc>
                <a:tc>
                  <a:txBody>
                    <a:bodyPr/>
                    <a:lstStyle/>
                    <a:p>
                      <a:pPr algn="ctr"/>
                      <a:r>
                        <a:rPr lang="en-US" sz="1100" dirty="0"/>
                        <a:t>Completed in 2018/2019</a:t>
                      </a:r>
                    </a:p>
                  </a:txBody>
                  <a:tcPr/>
                </a:tc>
                <a:tc>
                  <a:txBody>
                    <a:bodyPr/>
                    <a:lstStyle/>
                    <a:p>
                      <a:pPr algn="ctr"/>
                      <a:r>
                        <a:rPr lang="en-US" sz="1100" dirty="0"/>
                        <a:t>Examples,</a:t>
                      </a:r>
                      <a:r>
                        <a:rPr lang="en-US" sz="1100" baseline="0" dirty="0"/>
                        <a:t> Frequency, Size of Audience, Etc.</a:t>
                      </a:r>
                      <a:endParaRPr lang="en-US" sz="1100" dirty="0"/>
                    </a:p>
                  </a:txBody>
                  <a:tcPr/>
                </a:tc>
                <a:extLst>
                  <a:ext uri="{0D108BD9-81ED-4DB2-BD59-A6C34878D82A}">
                    <a16:rowId xmlns:a16="http://schemas.microsoft.com/office/drawing/2014/main" val="10000"/>
                  </a:ext>
                </a:extLst>
              </a:tr>
              <a:tr h="205292">
                <a:tc>
                  <a:txBody>
                    <a:bodyPr/>
                    <a:lstStyle/>
                    <a:p>
                      <a:r>
                        <a:rPr lang="en-US" sz="1100" dirty="0"/>
                        <a:t>Print, TV, Radio</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1"/>
                  </a:ext>
                </a:extLst>
              </a:tr>
              <a:tr h="228600">
                <a:tc>
                  <a:txBody>
                    <a:bodyPr/>
                    <a:lstStyle/>
                    <a:p>
                      <a:r>
                        <a:rPr lang="en-US" sz="1100" dirty="0"/>
                        <a:t>Website</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2"/>
                  </a:ext>
                </a:extLst>
              </a:tr>
              <a:tr h="238461">
                <a:tc>
                  <a:txBody>
                    <a:bodyPr/>
                    <a:lstStyle/>
                    <a:p>
                      <a:r>
                        <a:rPr lang="en-US" sz="1100" dirty="0"/>
                        <a:t>Newsletter</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3"/>
                  </a:ext>
                </a:extLst>
              </a:tr>
              <a:tr h="181087">
                <a:tc>
                  <a:txBody>
                    <a:bodyPr/>
                    <a:lstStyle/>
                    <a:p>
                      <a:r>
                        <a:rPr lang="en-US" sz="1100" dirty="0"/>
                        <a:t>Blog</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4"/>
                  </a:ext>
                </a:extLst>
              </a:tr>
              <a:tr h="244736">
                <a:tc>
                  <a:txBody>
                    <a:bodyPr/>
                    <a:lstStyle/>
                    <a:p>
                      <a:r>
                        <a:rPr lang="en-US" sz="1100" dirty="0"/>
                        <a:t>On Line</a:t>
                      </a:r>
                      <a:r>
                        <a:rPr lang="en-US" sz="1100" baseline="0" dirty="0"/>
                        <a:t> Surveys</a:t>
                      </a:r>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5"/>
                  </a:ext>
                </a:extLst>
              </a:tr>
              <a:tr h="214256">
                <a:tc>
                  <a:txBody>
                    <a:bodyPr/>
                    <a:lstStyle/>
                    <a:p>
                      <a:r>
                        <a:rPr lang="en-US" sz="1100" dirty="0"/>
                        <a:t>Facebook</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6"/>
                  </a:ext>
                </a:extLst>
              </a:tr>
              <a:tr h="197224">
                <a:tc>
                  <a:txBody>
                    <a:bodyPr/>
                    <a:lstStyle/>
                    <a:p>
                      <a:r>
                        <a:rPr lang="en-US" sz="1100" dirty="0"/>
                        <a:t>Twitter</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7"/>
                  </a:ext>
                </a:extLst>
              </a:tr>
              <a:tr h="193638">
                <a:tc>
                  <a:txBody>
                    <a:bodyPr/>
                    <a:lstStyle/>
                    <a:p>
                      <a:r>
                        <a:rPr lang="en-US" sz="1100" dirty="0"/>
                        <a:t>Instagram</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8"/>
                  </a:ext>
                </a:extLst>
              </a:tr>
              <a:tr h="193638">
                <a:tc>
                  <a:txBody>
                    <a:bodyPr/>
                    <a:lstStyle/>
                    <a:p>
                      <a:r>
                        <a:rPr lang="en-US" sz="1100" dirty="0"/>
                        <a:t>Pinterest</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9"/>
                  </a:ext>
                </a:extLst>
              </a:tr>
              <a:tr h="193638">
                <a:tc>
                  <a:txBody>
                    <a:bodyPr/>
                    <a:lstStyle/>
                    <a:p>
                      <a:r>
                        <a:rPr lang="en-US" sz="1100" dirty="0"/>
                        <a:t>Gmail, Email</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10"/>
                  </a:ext>
                </a:extLst>
              </a:tr>
              <a:tr h="193638">
                <a:tc>
                  <a:txBody>
                    <a:bodyPr/>
                    <a:lstStyle/>
                    <a:p>
                      <a:r>
                        <a:rPr lang="en-US" sz="1100" dirty="0"/>
                        <a:t>Postcards</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11"/>
                  </a:ext>
                </a:extLst>
              </a:tr>
              <a:tr h="193638">
                <a:tc>
                  <a:txBody>
                    <a:bodyPr/>
                    <a:lstStyle/>
                    <a:p>
                      <a:r>
                        <a:rPr lang="en-US" sz="1100" dirty="0"/>
                        <a:t>State Conference Workshop or Presentation</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12"/>
                  </a:ext>
                </a:extLst>
              </a:tr>
            </a:tbl>
          </a:graphicData>
        </a:graphic>
      </p:graphicFrame>
      <p:pic>
        <p:nvPicPr>
          <p:cNvPr id="6" name="Picture 5" descr="A logo for a company&#10;&#10;Description automatically generated">
            <a:extLst>
              <a:ext uri="{FF2B5EF4-FFF2-40B4-BE49-F238E27FC236}">
                <a16:creationId xmlns:a16="http://schemas.microsoft.com/office/drawing/2014/main" id="{BB78AB39-9308-6F70-4CB8-F5F9FF866E7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4029940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Arial Narrow" panose="020B0606020202030204" pitchFamily="34" charset="0"/>
              </a:rPr>
              <a:t>Special Materials</a:t>
            </a:r>
          </a:p>
        </p:txBody>
      </p:sp>
      <p:sp>
        <p:nvSpPr>
          <p:cNvPr id="3" name="Content Placeholder 2"/>
          <p:cNvSpPr>
            <a:spLocks noGrp="1"/>
          </p:cNvSpPr>
          <p:nvPr>
            <p:ph idx="1"/>
          </p:nvPr>
        </p:nvSpPr>
        <p:spPr>
          <a:xfrm>
            <a:off x="628650" y="1475031"/>
            <a:ext cx="7886700" cy="837863"/>
          </a:xfrm>
        </p:spPr>
        <p:txBody>
          <a:bodyPr>
            <a:normAutofit/>
          </a:bodyPr>
          <a:lstStyle/>
          <a:p>
            <a:r>
              <a:rPr lang="en-US" sz="1800" dirty="0">
                <a:latin typeface="Arial Narrow" panose="020B0606020202030204" pitchFamily="34" charset="0"/>
              </a:rPr>
              <a:t>Provide an X below for any special materials created for Youth Art Month.  Provide visual examples. List other significant special materials for Youth Art Month and provide visual examples.  Limit to 2 pages.</a:t>
            </a: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endParaRPr lang="en-US" sz="1800" dirty="0">
              <a:latin typeface="Arial Narrow" panose="020B0606020202030204" pitchFamily="34" charset="0"/>
            </a:endParaRPr>
          </a:p>
          <a:p>
            <a:pPr marL="0" indent="0">
              <a:buNone/>
            </a:pPr>
            <a:endParaRPr lang="en-US" sz="1800" dirty="0">
              <a:latin typeface="Arial Narrow" panose="020B0606020202030204" pitchFamily="34" charset="0"/>
            </a:endParaRPr>
          </a:p>
          <a:p>
            <a:pPr lvl="1"/>
            <a:endParaRPr lang="en-US" sz="1600" dirty="0">
              <a:latin typeface="Futura-CondensedLight-Thin"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697135872"/>
              </p:ext>
            </p:extLst>
          </p:nvPr>
        </p:nvGraphicFramePr>
        <p:xfrm>
          <a:off x="628650" y="2380129"/>
          <a:ext cx="7886699" cy="3444240"/>
        </p:xfrm>
        <a:graphic>
          <a:graphicData uri="http://schemas.openxmlformats.org/drawingml/2006/table">
            <a:tbl>
              <a:tblPr firstRow="1" bandRow="1">
                <a:tableStyleId>{5C22544A-7EE6-4342-B048-85BDC9FD1C3A}</a:tableStyleId>
              </a:tblPr>
              <a:tblGrid>
                <a:gridCol w="2033868">
                  <a:extLst>
                    <a:ext uri="{9D8B030D-6E8A-4147-A177-3AD203B41FA5}">
                      <a16:colId xmlns:a16="http://schemas.microsoft.com/office/drawing/2014/main" val="20000"/>
                    </a:ext>
                  </a:extLst>
                </a:gridCol>
                <a:gridCol w="954741">
                  <a:extLst>
                    <a:ext uri="{9D8B030D-6E8A-4147-A177-3AD203B41FA5}">
                      <a16:colId xmlns:a16="http://schemas.microsoft.com/office/drawing/2014/main" val="20001"/>
                    </a:ext>
                  </a:extLst>
                </a:gridCol>
                <a:gridCol w="4898090">
                  <a:extLst>
                    <a:ext uri="{9D8B030D-6E8A-4147-A177-3AD203B41FA5}">
                      <a16:colId xmlns:a16="http://schemas.microsoft.com/office/drawing/2014/main" val="20002"/>
                    </a:ext>
                  </a:extLst>
                </a:gridCol>
              </a:tblGrid>
              <a:tr h="370840">
                <a:tc>
                  <a:txBody>
                    <a:bodyPr/>
                    <a:lstStyle/>
                    <a:p>
                      <a:pPr algn="ctr"/>
                      <a:r>
                        <a:rPr lang="en-US" sz="1100" dirty="0"/>
                        <a:t>Special Materials</a:t>
                      </a:r>
                    </a:p>
                  </a:txBody>
                  <a:tcPr/>
                </a:tc>
                <a:tc>
                  <a:txBody>
                    <a:bodyPr/>
                    <a:lstStyle/>
                    <a:p>
                      <a:pPr algn="ctr"/>
                      <a:r>
                        <a:rPr lang="en-US" sz="1100" dirty="0"/>
                        <a:t>Completed in 2018/2019</a:t>
                      </a:r>
                    </a:p>
                  </a:txBody>
                  <a:tcPr/>
                </a:tc>
                <a:tc>
                  <a:txBody>
                    <a:bodyPr/>
                    <a:lstStyle/>
                    <a:p>
                      <a:pPr algn="ctr"/>
                      <a:r>
                        <a:rPr lang="en-US" sz="1100" dirty="0"/>
                        <a:t>Examples</a:t>
                      </a:r>
                    </a:p>
                  </a:txBody>
                  <a:tcPr/>
                </a:tc>
                <a:extLst>
                  <a:ext uri="{0D108BD9-81ED-4DB2-BD59-A6C34878D82A}">
                    <a16:rowId xmlns:a16="http://schemas.microsoft.com/office/drawing/2014/main" val="10000"/>
                  </a:ext>
                </a:extLst>
              </a:tr>
              <a:tr h="227086">
                <a:tc>
                  <a:txBody>
                    <a:bodyPr/>
                    <a:lstStyle/>
                    <a:p>
                      <a:r>
                        <a:rPr lang="en-US" sz="1100" dirty="0"/>
                        <a:t>Trophies or Plaques</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1"/>
                  </a:ext>
                </a:extLst>
              </a:tr>
              <a:tr h="196606">
                <a:tc>
                  <a:txBody>
                    <a:bodyPr/>
                    <a:lstStyle/>
                    <a:p>
                      <a:r>
                        <a:rPr lang="en-US" sz="1100" dirty="0"/>
                        <a:t>Certificates or Medals</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2"/>
                  </a:ext>
                </a:extLst>
              </a:tr>
              <a:tr h="233361">
                <a:tc>
                  <a:txBody>
                    <a:bodyPr/>
                    <a:lstStyle/>
                    <a:p>
                      <a:r>
                        <a:rPr lang="en-US" sz="1100" dirty="0"/>
                        <a:t>Ribbons or</a:t>
                      </a:r>
                      <a:r>
                        <a:rPr lang="en-US" sz="1100" baseline="0" dirty="0"/>
                        <a:t> Buttons</a:t>
                      </a:r>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3"/>
                  </a:ext>
                </a:extLst>
              </a:tr>
              <a:tr h="189434">
                <a:tc>
                  <a:txBody>
                    <a:bodyPr/>
                    <a:lstStyle/>
                    <a:p>
                      <a:r>
                        <a:rPr lang="en-US" sz="1100" dirty="0"/>
                        <a:t>T-Shirts</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4"/>
                  </a:ext>
                </a:extLst>
              </a:tr>
              <a:tr h="212742">
                <a:tc>
                  <a:txBody>
                    <a:bodyPr/>
                    <a:lstStyle/>
                    <a:p>
                      <a:r>
                        <a:rPr lang="en-US" sz="1100" dirty="0"/>
                        <a:t>Photo Booth</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5"/>
                  </a:ext>
                </a:extLst>
              </a:tr>
              <a:tr h="168815">
                <a:tc>
                  <a:txBody>
                    <a:bodyPr/>
                    <a:lstStyle/>
                    <a:p>
                      <a:r>
                        <a:rPr lang="en-US" sz="1100" dirty="0"/>
                        <a:t>Buttons or Stickers</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6"/>
                  </a:ext>
                </a:extLst>
              </a:tr>
              <a:tr h="192124">
                <a:tc>
                  <a:txBody>
                    <a:bodyPr/>
                    <a:lstStyle/>
                    <a:p>
                      <a:r>
                        <a:rPr lang="en-US" sz="1100" dirty="0"/>
                        <a:t>Postcards,</a:t>
                      </a:r>
                      <a:r>
                        <a:rPr lang="en-US" sz="1100" baseline="0" dirty="0"/>
                        <a:t> ATCs</a:t>
                      </a:r>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7"/>
                  </a:ext>
                </a:extLst>
              </a:tr>
              <a:tr h="188538">
                <a:tc>
                  <a:txBody>
                    <a:bodyPr/>
                    <a:lstStyle/>
                    <a:p>
                      <a:r>
                        <a:rPr lang="en-US" sz="1100" dirty="0"/>
                        <a:t>Invitations</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8"/>
                  </a:ext>
                </a:extLst>
              </a:tr>
              <a:tr h="188538">
                <a:tc>
                  <a:txBody>
                    <a:bodyPr/>
                    <a:lstStyle/>
                    <a:p>
                      <a:r>
                        <a:rPr lang="en-US" sz="1100" dirty="0"/>
                        <a:t>Gift</a:t>
                      </a:r>
                      <a:r>
                        <a:rPr lang="en-US" sz="1100" baseline="0" dirty="0"/>
                        <a:t> Bags</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09"/>
                  </a:ext>
                </a:extLst>
              </a:tr>
              <a:tr h="188538">
                <a:tc>
                  <a:txBody>
                    <a:bodyPr/>
                    <a:lstStyle/>
                    <a:p>
                      <a:r>
                        <a:rPr lang="en-US" sz="1100" dirty="0"/>
                        <a:t>Other Items</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10"/>
                  </a:ext>
                </a:extLst>
              </a:tr>
              <a:tr h="188538">
                <a:tc>
                  <a:txBody>
                    <a:bodyPr/>
                    <a:lstStyle/>
                    <a:p>
                      <a:r>
                        <a:rPr lang="en-US" sz="1100" dirty="0"/>
                        <a:t>Other</a:t>
                      </a:r>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10011"/>
                  </a:ext>
                </a:extLst>
              </a:tr>
            </a:tbl>
          </a:graphicData>
        </a:graphic>
      </p:graphicFrame>
      <p:pic>
        <p:nvPicPr>
          <p:cNvPr id="6" name="Picture 5" descr="A logo for a company&#10;&#10;Description automatically generated">
            <a:extLst>
              <a:ext uri="{FF2B5EF4-FFF2-40B4-BE49-F238E27FC236}">
                <a16:creationId xmlns:a16="http://schemas.microsoft.com/office/drawing/2014/main" id="{9F8CFB95-CAB1-7843-83F2-D6B3B04C188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1" t="10367" r="-201" b="16721"/>
          <a:stretch/>
        </p:blipFill>
        <p:spPr>
          <a:xfrm>
            <a:off x="100304" y="6107470"/>
            <a:ext cx="1543050" cy="683078"/>
          </a:xfrm>
          <a:prstGeom prst="rect">
            <a:avLst/>
          </a:prstGeom>
        </p:spPr>
      </p:pic>
    </p:spTree>
    <p:extLst>
      <p:ext uri="{BB962C8B-B14F-4D97-AF65-F5344CB8AC3E}">
        <p14:creationId xmlns:p14="http://schemas.microsoft.com/office/powerpoint/2010/main" val="22482331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853</TotalTime>
  <Words>881</Words>
  <Application>Microsoft Office PowerPoint</Application>
  <PresentationFormat>On-screen Show (4:3)</PresentationFormat>
  <Paragraphs>195</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 Narrow</vt:lpstr>
      <vt:lpstr>Calibri</vt:lpstr>
      <vt:lpstr>Calibri Light</vt:lpstr>
      <vt:lpstr>Dolce Vita</vt:lpstr>
      <vt:lpstr>Futura-CondensedLight-Thin</vt:lpstr>
      <vt:lpstr>Office Theme</vt:lpstr>
      <vt:lpstr>2024/2025  Youth Art Month Year in Review</vt:lpstr>
      <vt:lpstr>Participation</vt:lpstr>
      <vt:lpstr>Funding/Sponsorship</vt:lpstr>
      <vt:lpstr>Funding/Sponsorship</vt:lpstr>
      <vt:lpstr>Proclamations, Endorsements, Advocacy</vt:lpstr>
      <vt:lpstr>Community Partnership and Support</vt:lpstr>
      <vt:lpstr>Observances, Exhibits and Events</vt:lpstr>
      <vt:lpstr>Promotion and Media</vt:lpstr>
      <vt:lpstr>Special Materials</vt:lpstr>
      <vt:lpstr>Program Management/Improvements</vt:lpstr>
      <vt:lpstr>Electronic Program 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2016/2017 Youth Art Month Scrapbook</dc:title>
  <dc:creator>Finch, Becky</dc:creator>
  <cp:lastModifiedBy>Finch, Becky</cp:lastModifiedBy>
  <cp:revision>65</cp:revision>
  <cp:lastPrinted>2017-06-02T20:34:27Z</cp:lastPrinted>
  <dcterms:created xsi:type="dcterms:W3CDTF">2017-06-01T18:23:39Z</dcterms:created>
  <dcterms:modified xsi:type="dcterms:W3CDTF">2024-08-20T23:52:21Z</dcterms:modified>
</cp:coreProperties>
</file>